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Objects="1">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professionnell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professionnelle avec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11/9/15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11/9/15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Pourquoi de plus en plus de Français préfèrent louer plutôt qu’acheter</a:t>
            </a:r>
          </a:p>
        </p:txBody>
      </p:sp>
    </p:spTree>
    <p:extLst>
      <p:ext uri="{BB962C8B-B14F-4D97-AF65-F5344CB8AC3E}">
        <p14:creationId xmlns:p14="http://schemas.microsoft.com/office/powerpoint/2010/main" val="1704711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07067" y="780861"/>
            <a:ext cx="7766936" cy="4366871"/>
          </a:xfrm>
        </p:spPr>
        <p:txBody>
          <a:bodyPr/>
          <a:lstStyle/>
          <a:p>
            <a:pPr algn="just"/>
            <a:r>
              <a:rPr lang="fr-FR" dirty="0" smtClean="0"/>
              <a:t>Ce n </a:t>
            </a:r>
            <a:r>
              <a:rPr lang="fr-FR" dirty="0" smtClean="0"/>
              <a:t>est pas un </a:t>
            </a:r>
            <a:r>
              <a:rPr lang="fr-FR" dirty="0" smtClean="0"/>
              <a:t>commerce </a:t>
            </a:r>
            <a:r>
              <a:rPr lang="fr-FR" dirty="0"/>
              <a:t>nouveau en soi. Mais en période de crise, cela permet de réaliser des économies. Pour Virginie </a:t>
            </a:r>
            <a:r>
              <a:rPr lang="fr-FR" dirty="0" err="1"/>
              <a:t>Pez-Pérard</a:t>
            </a:r>
            <a:r>
              <a:rPr lang="fr-FR" dirty="0"/>
              <a:t>, spécialiste du comportement des consommateurs à l’université Paris 2, c’est «la raison principale du développement très récent de ce marché sur Internet».</a:t>
            </a:r>
          </a:p>
          <a:p>
            <a:pPr algn="just"/>
            <a:endParaRPr lang="fr-FR" dirty="0"/>
          </a:p>
          <a:p>
            <a:pPr algn="just"/>
            <a:r>
              <a:rPr lang="fr-FR" dirty="0"/>
              <a:t>Désormais, la location se pratique entre particuliers et pour n’importe quel objet, véhicule, mobilier ou vêtement. Un aspect qui traduit selon la chercheuse un changement profond. «Nous sommes passés dans une société du jetable, explique-t-elle. On recherche une expérience de consommation plus que la propriété. Par exemple, la machine à raclette est intéressante parce qu’on veut partager un repas et un bon moment. Le fait qu’elle nous appartienne importe peu.»</a:t>
            </a:r>
          </a:p>
        </p:txBody>
      </p:sp>
    </p:spTree>
    <p:extLst>
      <p:ext uri="{BB962C8B-B14F-4D97-AF65-F5344CB8AC3E}">
        <p14:creationId xmlns:p14="http://schemas.microsoft.com/office/powerpoint/2010/main" val="31251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07067" y="746911"/>
            <a:ext cx="7766936" cy="5396112"/>
          </a:xfrm>
        </p:spPr>
        <p:txBody>
          <a:bodyPr/>
          <a:lstStyle/>
          <a:p>
            <a:pPr algn="just"/>
            <a:r>
              <a:rPr lang="fr-FR" dirty="0"/>
              <a:t>Une préférence pour l’entraide</a:t>
            </a:r>
          </a:p>
          <a:p>
            <a:pPr algn="just"/>
            <a:endParaRPr lang="fr-FR" dirty="0"/>
          </a:p>
          <a:p>
            <a:pPr algn="just"/>
            <a:r>
              <a:rPr lang="fr-FR" dirty="0"/>
              <a:t>Edouard </a:t>
            </a:r>
            <a:r>
              <a:rPr lang="fr-FR" dirty="0" err="1"/>
              <a:t>Dumortier</a:t>
            </a:r>
            <a:r>
              <a:rPr lang="fr-FR" dirty="0"/>
              <a:t>, co-fondateur du site </a:t>
            </a:r>
            <a:r>
              <a:rPr lang="fr-FR" dirty="0" err="1"/>
              <a:t>ilokyou.com</a:t>
            </a:r>
            <a:r>
              <a:rPr lang="fr-FR" dirty="0"/>
              <a:t>, englobe le succès de la location dans celui de la consommation collaborative, un ensemble de pratiques qui privilégie les relations entre particuliers contre le commerce normal. D’autres branches de ce marché se sont développées, à l’instar du covoiturage.</a:t>
            </a:r>
          </a:p>
          <a:p>
            <a:pPr algn="just"/>
            <a:endParaRPr lang="fr-FR" dirty="0"/>
          </a:p>
          <a:p>
            <a:pPr algn="just"/>
            <a:r>
              <a:rPr lang="fr-FR" dirty="0"/>
              <a:t>«Les gens veulent consommer mieux, explique Edouard </a:t>
            </a:r>
            <a:r>
              <a:rPr lang="fr-FR" dirty="0" err="1"/>
              <a:t>Dumortier</a:t>
            </a:r>
            <a:r>
              <a:rPr lang="fr-FR" dirty="0"/>
              <a:t>. C’est un commerce plus écologique, un commerce durable, qui a du sens. Et qui met les gens en relation.» De son côté, Virginie </a:t>
            </a:r>
            <a:r>
              <a:rPr lang="fr-FR" dirty="0" err="1"/>
              <a:t>Pez-Pérard</a:t>
            </a:r>
            <a:r>
              <a:rPr lang="fr-FR" dirty="0"/>
              <a:t> souligne «la volonté de liberté, de contourner le système marchand» qui est à la base du commerce collaboratif. «Plutôt que de donner de l’argent à une grande enseigne, on va louer les outils de son voisin. On privilégie l’entraide.»</a:t>
            </a:r>
          </a:p>
        </p:txBody>
      </p:sp>
    </p:spTree>
    <p:extLst>
      <p:ext uri="{BB962C8B-B14F-4D97-AF65-F5344CB8AC3E}">
        <p14:creationId xmlns:p14="http://schemas.microsoft.com/office/powerpoint/2010/main" val="134424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07067" y="387459"/>
            <a:ext cx="7766936" cy="4760274"/>
          </a:xfrm>
        </p:spPr>
        <p:txBody>
          <a:bodyPr/>
          <a:lstStyle/>
          <a:p>
            <a:pPr algn="just"/>
            <a:r>
              <a:rPr lang="fr-FR" dirty="0"/>
              <a:t>Un commerce «dans l’air du temps»</a:t>
            </a:r>
          </a:p>
          <a:p>
            <a:pPr algn="just"/>
            <a:endParaRPr lang="fr-FR" dirty="0"/>
          </a:p>
          <a:p>
            <a:pPr algn="just"/>
            <a:r>
              <a:rPr lang="fr-FR" dirty="0"/>
              <a:t>Une récente étude menée pour 60 millions de consommateurs vient appuyer cette analyse. Elle indique que 81% des sondés sont favorable à ce type d’échanges et que 52% pensent que ce commerce se développera dans le futur.</a:t>
            </a:r>
          </a:p>
          <a:p>
            <a:pPr algn="just"/>
            <a:endParaRPr lang="fr-FR" dirty="0"/>
          </a:p>
          <a:p>
            <a:pPr algn="just"/>
            <a:r>
              <a:rPr lang="fr-FR" dirty="0"/>
              <a:t>Mickael </a:t>
            </a:r>
            <a:r>
              <a:rPr lang="fr-FR" dirty="0" err="1"/>
              <a:t>Ittah</a:t>
            </a:r>
            <a:r>
              <a:rPr lang="fr-FR" dirty="0"/>
              <a:t>, responsable du marketing chez E-loue.com, </a:t>
            </a:r>
            <a:r>
              <a:rPr lang="fr-FR" dirty="0" err="1"/>
              <a:t>marketplace</a:t>
            </a:r>
            <a:r>
              <a:rPr lang="fr-FR" dirty="0"/>
              <a:t> de location entre particuliers, en est certain, la location correspond à «l’air du temps»: «C’est un mode de consommation malin. Pourquoi garder une perceuse, quand une étude montre qu’elle n’est utilisée que 13 minutes par an?» Il en est sûr, «ce n’est pas juste une mode qui va passer. On pense d’ailleurs à se développer à l’international.»</a:t>
            </a:r>
          </a:p>
        </p:txBody>
      </p:sp>
    </p:spTree>
    <p:extLst>
      <p:ext uri="{BB962C8B-B14F-4D97-AF65-F5344CB8AC3E}">
        <p14:creationId xmlns:p14="http://schemas.microsoft.com/office/powerpoint/2010/main" val="828241663"/>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Facet_16x9</Template>
  <TotalTime>56</TotalTime>
  <Application>Microsoft Macintosh PowerPoint</Application>
  <PresentationFormat>Grand écran</PresentationFormat>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Trebuchet MS</vt:lpstr>
      <vt:lpstr>Wingdings 3</vt:lpstr>
      <vt:lpstr>Arial</vt:lpstr>
      <vt:lpstr>Facette</vt:lpstr>
      <vt:lpstr>Pourquoi de plus en plus de Français préfèrent louer plutôt qu’acheter</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eliotjf@ner-ltd.com</dc:creator>
  <cp:lastModifiedBy>eliotjf@ner-ltd.com</cp:lastModifiedBy>
  <cp:revision>6</cp:revision>
  <dcterms:created xsi:type="dcterms:W3CDTF">2015-11-09T07:56:42Z</dcterms:created>
  <dcterms:modified xsi:type="dcterms:W3CDTF">2015-11-09T08:53:13Z</dcterms:modified>
</cp:coreProperties>
</file>