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64" r:id="rId3"/>
    <p:sldId id="265" r:id="rId4"/>
    <p:sldId id="266" r:id="rId5"/>
    <p:sldId id="268" r:id="rId6"/>
    <p:sldId id="260" r:id="rId7"/>
    <p:sldId id="261" r:id="rId8"/>
    <p:sldId id="262" r:id="rId9"/>
    <p:sldId id="267" r:id="rId10"/>
    <p:sldId id="275" r:id="rId11"/>
    <p:sldId id="280" r:id="rId12"/>
    <p:sldId id="291" r:id="rId13"/>
    <p:sldId id="288" r:id="rId14"/>
    <p:sldId id="281" r:id="rId15"/>
    <p:sldId id="286" r:id="rId16"/>
    <p:sldId id="277" r:id="rId17"/>
    <p:sldId id="282" r:id="rId18"/>
    <p:sldId id="287" r:id="rId19"/>
    <p:sldId id="269" r:id="rId20"/>
    <p:sldId id="285" r:id="rId21"/>
    <p:sldId id="290" r:id="rId22"/>
    <p:sldId id="284" r:id="rId23"/>
    <p:sldId id="270" r:id="rId24"/>
    <p:sldId id="289" r:id="rId25"/>
    <p:sldId id="272" r:id="rId26"/>
    <p:sldId id="273"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4660"/>
  </p:normalViewPr>
  <p:slideViewPr>
    <p:cSldViewPr>
      <p:cViewPr varScale="1">
        <p:scale>
          <a:sx n="76" d="100"/>
          <a:sy n="76" d="100"/>
        </p:scale>
        <p:origin x="924"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8905F44-1320-41D3-BB11-3A60C025B595}" type="datetimeFigureOut">
              <a:rPr lang="fr-FR" smtClean="0"/>
              <a:t>03/09/2017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611764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905F44-1320-41D3-BB11-3A60C025B595}" type="datetimeFigureOut">
              <a:rPr lang="fr-FR" smtClean="0"/>
              <a:t>03/09/2017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337597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905F44-1320-41D3-BB11-3A60C025B595}" type="datetimeFigureOut">
              <a:rPr lang="fr-FR" smtClean="0"/>
              <a:t>03/09/2017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269227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8905F44-1320-41D3-BB11-3A60C025B595}" type="datetimeFigureOut">
              <a:rPr lang="fr-FR" smtClean="0"/>
              <a:t>03/09/2017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381574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8905F44-1320-41D3-BB11-3A60C025B595}" type="datetimeFigureOut">
              <a:rPr lang="fr-FR" smtClean="0"/>
              <a:t>03/09/2017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3651817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8905F44-1320-41D3-BB11-3A60C025B595}" type="datetimeFigureOut">
              <a:rPr lang="fr-FR" smtClean="0"/>
              <a:t>03/09/2017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1202955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8905F44-1320-41D3-BB11-3A60C025B595}" type="datetimeFigureOut">
              <a:rPr lang="fr-FR" smtClean="0"/>
              <a:t>03/09/2017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317302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8905F44-1320-41D3-BB11-3A60C025B595}" type="datetimeFigureOut">
              <a:rPr lang="fr-FR" smtClean="0"/>
              <a:t>03/09/2017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200099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905F44-1320-41D3-BB11-3A60C025B595}" type="datetimeFigureOut">
              <a:rPr lang="fr-FR" smtClean="0"/>
              <a:t>03/09/2017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1669560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8905F44-1320-41D3-BB11-3A60C025B595}" type="datetimeFigureOut">
              <a:rPr lang="fr-FR" smtClean="0"/>
              <a:t>03/09/2017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332890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8905F44-1320-41D3-BB11-3A60C025B595}" type="datetimeFigureOut">
              <a:rPr lang="fr-FR" smtClean="0"/>
              <a:t>03/09/2017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52CF69-D61B-4005-A5FC-A2E2BF78168D}" type="slidenum">
              <a:rPr lang="fr-FR" smtClean="0"/>
              <a:t>‹N°›</a:t>
            </a:fld>
            <a:endParaRPr lang="fr-FR"/>
          </a:p>
        </p:txBody>
      </p:sp>
    </p:spTree>
    <p:extLst>
      <p:ext uri="{BB962C8B-B14F-4D97-AF65-F5344CB8AC3E}">
        <p14:creationId xmlns:p14="http://schemas.microsoft.com/office/powerpoint/2010/main" val="3298879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7001">
              <a:srgbClr val="E6E6E6"/>
            </a:gs>
            <a:gs pos="32001">
              <a:srgbClr val="7D8496"/>
            </a:gs>
            <a:gs pos="47000">
              <a:srgbClr val="E6E6E6"/>
            </a:gs>
            <a:gs pos="85001">
              <a:srgbClr val="7D8496"/>
            </a:gs>
            <a:gs pos="100000">
              <a:srgbClr val="E6E6E6"/>
            </a:gs>
          </a:gsLst>
          <a:lin ang="81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05F44-1320-41D3-BB11-3A60C025B595}" type="datetimeFigureOut">
              <a:rPr lang="fr-FR" smtClean="0"/>
              <a:t>03/09/2017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2CF69-D61B-4005-A5FC-A2E2BF78168D}" type="slidenum">
              <a:rPr lang="fr-FR" smtClean="0"/>
              <a:t>‹N°›</a:t>
            </a:fld>
            <a:endParaRPr lang="fr-FR"/>
          </a:p>
        </p:txBody>
      </p:sp>
    </p:spTree>
    <p:extLst>
      <p:ext uri="{BB962C8B-B14F-4D97-AF65-F5344CB8AC3E}">
        <p14:creationId xmlns:p14="http://schemas.microsoft.com/office/powerpoint/2010/main" val="191379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g"/><Relationship Id="rId10" Type="http://schemas.openxmlformats.org/officeDocument/2006/relationships/image" Target="../media/image68.jpeg"/><Relationship Id="rId4" Type="http://schemas.openxmlformats.org/officeDocument/2006/relationships/image" Target="../media/image62.jpe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hyperlink" Target="https://vaincreparkinson.artisteer.net/" TargetMode="External"/><Relationship Id="rId2" Type="http://schemas.openxmlformats.org/officeDocument/2006/relationships/hyperlink" Target="mailto:cedric.heda@outlook.fr" TargetMode="Externa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548680"/>
            <a:ext cx="8280920" cy="2123658"/>
          </a:xfrm>
          <a:prstGeom prst="rect">
            <a:avLst/>
          </a:prstGeom>
          <a:noFill/>
        </p:spPr>
        <p:txBody>
          <a:bodyPr wrap="square" rtlCol="0">
            <a:spAutoFit/>
          </a:bodyPr>
          <a:lstStyle/>
          <a:p>
            <a:pPr algn="ctr"/>
            <a:r>
              <a:rPr lang="fr-FR" sz="6000" b="1" dirty="0" smtClean="0"/>
              <a:t>Association </a:t>
            </a:r>
          </a:p>
          <a:p>
            <a:r>
              <a:rPr lang="fr-FR" sz="7200" b="1" dirty="0" smtClean="0">
                <a:solidFill>
                  <a:srgbClr val="FF0000"/>
                </a:solidFill>
              </a:rPr>
              <a:t>VAINCRE PARKINSON</a:t>
            </a:r>
            <a:endParaRPr lang="fr-FR" sz="7200" b="1" dirty="0">
              <a:solidFill>
                <a:srgbClr val="FF0000"/>
              </a:solidFill>
            </a:endParaRPr>
          </a:p>
        </p:txBody>
      </p:sp>
      <p:pic>
        <p:nvPicPr>
          <p:cNvPr id="5" name="Image 4"/>
          <p:cNvPicPr>
            <a:picLocks noChangeAspect="1"/>
          </p:cNvPicPr>
          <p:nvPr/>
        </p:nvPicPr>
        <p:blipFill rotWithShape="1">
          <a:blip r:embed="rId2">
            <a:extLst>
              <a:ext uri="{28A0092B-C50C-407E-A947-70E740481C1C}">
                <a14:useLocalDpi xmlns:a14="http://schemas.microsoft.com/office/drawing/2010/main" val="0"/>
              </a:ext>
            </a:extLst>
          </a:blip>
          <a:srcRect l="2814" t="3820" r="3617" b="22697"/>
          <a:stretch/>
        </p:blipFill>
        <p:spPr>
          <a:xfrm>
            <a:off x="1474839" y="3081394"/>
            <a:ext cx="6266330" cy="3402106"/>
          </a:xfrm>
          <a:prstGeom prst="rect">
            <a:avLst/>
          </a:prstGeom>
        </p:spPr>
      </p:pic>
    </p:spTree>
    <p:extLst>
      <p:ext uri="{BB962C8B-B14F-4D97-AF65-F5344CB8AC3E}">
        <p14:creationId xmlns:p14="http://schemas.microsoft.com/office/powerpoint/2010/main" val="29749820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69023"/>
            <a:ext cx="6480720" cy="738664"/>
          </a:xfrm>
          <a:prstGeom prst="rect">
            <a:avLst/>
          </a:prstGeom>
          <a:noFill/>
        </p:spPr>
        <p:txBody>
          <a:bodyPr wrap="square" rtlCol="0">
            <a:spAutoFit/>
          </a:bodyPr>
          <a:lstStyle/>
          <a:p>
            <a:r>
              <a:rPr lang="fr-FR" sz="2400" b="1" u="sng" dirty="0" smtClean="0"/>
              <a:t>L’élan de solidarité et de partage a déjà démarré:</a:t>
            </a:r>
          </a:p>
          <a:p>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6524" y="764704"/>
            <a:ext cx="1917000" cy="255600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580233"/>
            <a:ext cx="2328000" cy="3492000"/>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54" y="764704"/>
            <a:ext cx="2116800" cy="3528000"/>
          </a:xfrm>
          <a:prstGeom prst="rect">
            <a:avLst/>
          </a:prstGeom>
        </p:spPr>
      </p:pic>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r="12201"/>
          <a:stretch/>
        </p:blipFill>
        <p:spPr>
          <a:xfrm>
            <a:off x="107504" y="4609234"/>
            <a:ext cx="3371496" cy="2160000"/>
          </a:xfrm>
          <a:prstGeom prst="rect">
            <a:avLst/>
          </a:prstGeom>
        </p:spPr>
      </p:pic>
      <p:pic>
        <p:nvPicPr>
          <p:cNvPr id="6" name="Image 5"/>
          <p:cNvPicPr>
            <a:picLocks noChangeAspect="1"/>
          </p:cNvPicPr>
          <p:nvPr/>
        </p:nvPicPr>
        <p:blipFill rotWithShape="1">
          <a:blip r:embed="rId6">
            <a:extLst>
              <a:ext uri="{28A0092B-C50C-407E-A947-70E740481C1C}">
                <a14:useLocalDpi xmlns:a14="http://schemas.microsoft.com/office/drawing/2010/main" val="0"/>
              </a:ext>
            </a:extLst>
          </a:blip>
          <a:srcRect l="8000" t="13250" r="12201" b="13250"/>
          <a:stretch/>
        </p:blipFill>
        <p:spPr>
          <a:xfrm>
            <a:off x="3015357" y="2182233"/>
            <a:ext cx="3078010" cy="3780000"/>
          </a:xfrm>
          <a:prstGeom prst="rect">
            <a:avLst/>
          </a:prstGeom>
        </p:spPr>
      </p:pic>
      <p:pic>
        <p:nvPicPr>
          <p:cNvPr id="7" name="Imag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3256" y="4609234"/>
            <a:ext cx="2857500" cy="2038350"/>
          </a:xfrm>
          <a:prstGeom prst="rect">
            <a:avLst/>
          </a:prstGeom>
        </p:spPr>
      </p:pic>
    </p:spTree>
    <p:extLst>
      <p:ext uri="{BB962C8B-B14F-4D97-AF65-F5344CB8AC3E}">
        <p14:creationId xmlns:p14="http://schemas.microsoft.com/office/powerpoint/2010/main" val="4174564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9731" y="0"/>
            <a:ext cx="5377762" cy="3600000"/>
          </a:xfrm>
          <a:prstGeom prst="rect">
            <a:avLst/>
          </a:prstGeo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8000"/>
            <a:ext cx="5377762" cy="3600000"/>
          </a:xfrm>
          <a:prstGeom prst="rect">
            <a:avLst/>
          </a:prstGeom>
        </p:spPr>
      </p:pic>
      <p:pic>
        <p:nvPicPr>
          <p:cNvPr id="10" name="Image 9"/>
          <p:cNvPicPr>
            <a:picLocks noChangeAspect="1"/>
          </p:cNvPicPr>
          <p:nvPr/>
        </p:nvPicPr>
        <p:blipFill rotWithShape="1">
          <a:blip r:embed="rId4">
            <a:extLst>
              <a:ext uri="{28A0092B-C50C-407E-A947-70E740481C1C}">
                <a14:useLocalDpi xmlns:a14="http://schemas.microsoft.com/office/drawing/2010/main" val="0"/>
              </a:ext>
            </a:extLst>
          </a:blip>
          <a:srcRect r="9051"/>
          <a:stretch/>
        </p:blipFill>
        <p:spPr>
          <a:xfrm>
            <a:off x="5516400" y="4149000"/>
            <a:ext cx="3492454" cy="2160000"/>
          </a:xfrm>
          <a:prstGeom prst="rect">
            <a:avLst/>
          </a:prstGeom>
        </p:spPr>
      </p:pic>
      <p:pic>
        <p:nvPicPr>
          <p:cNvPr id="11" name="Image 10"/>
          <p:cNvPicPr>
            <a:picLocks noChangeAspect="1"/>
          </p:cNvPicPr>
          <p:nvPr/>
        </p:nvPicPr>
        <p:blipFill rotWithShape="1">
          <a:blip r:embed="rId5">
            <a:extLst>
              <a:ext uri="{28A0092B-C50C-407E-A947-70E740481C1C}">
                <a14:useLocalDpi xmlns:a14="http://schemas.microsoft.com/office/drawing/2010/main" val="0"/>
              </a:ext>
            </a:extLst>
          </a:blip>
          <a:srcRect l="15980" t="7822" r="23618"/>
          <a:stretch/>
        </p:blipFill>
        <p:spPr>
          <a:xfrm>
            <a:off x="179512" y="225000"/>
            <a:ext cx="3271087" cy="2808000"/>
          </a:xfrm>
          <a:prstGeom prst="rect">
            <a:avLst/>
          </a:prstGeom>
        </p:spPr>
      </p:pic>
    </p:spTree>
    <p:extLst>
      <p:ext uri="{BB962C8B-B14F-4D97-AF65-F5344CB8AC3E}">
        <p14:creationId xmlns:p14="http://schemas.microsoft.com/office/powerpoint/2010/main" val="4020435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586" y="0"/>
            <a:ext cx="7560821" cy="6804000"/>
          </a:xfrm>
          <a:prstGeom prst="rect">
            <a:avLst/>
          </a:prstGeom>
        </p:spPr>
      </p:pic>
    </p:spTree>
    <p:extLst>
      <p:ext uri="{BB962C8B-B14F-4D97-AF65-F5344CB8AC3E}">
        <p14:creationId xmlns:p14="http://schemas.microsoft.com/office/powerpoint/2010/main" val="153464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23225" t="15185" r="26375"/>
          <a:stretch/>
        </p:blipFill>
        <p:spPr>
          <a:xfrm>
            <a:off x="107504" y="116632"/>
            <a:ext cx="3177742" cy="30240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548680"/>
            <a:ext cx="2727000" cy="324000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248972"/>
            <a:ext cx="4302202" cy="2880000"/>
          </a:xfrm>
          <a:prstGeom prst="rect">
            <a:avLst/>
          </a:prstGeom>
        </p:spPr>
      </p:pic>
      <p:sp>
        <p:nvSpPr>
          <p:cNvPr id="6" name="ZoneTexte 5"/>
          <p:cNvSpPr txBox="1"/>
          <p:nvPr/>
        </p:nvSpPr>
        <p:spPr>
          <a:xfrm>
            <a:off x="3419872" y="260648"/>
            <a:ext cx="2141962" cy="923330"/>
          </a:xfrm>
          <a:prstGeom prst="rect">
            <a:avLst/>
          </a:prstGeom>
          <a:noFill/>
        </p:spPr>
        <p:txBody>
          <a:bodyPr wrap="square" rtlCol="0">
            <a:spAutoFit/>
          </a:bodyPr>
          <a:lstStyle/>
          <a:p>
            <a:r>
              <a:rPr lang="fr-FR" dirty="0" smtClean="0"/>
              <a:t>Sébastien </a:t>
            </a:r>
            <a:r>
              <a:rPr lang="fr-FR" dirty="0"/>
              <a:t>S</a:t>
            </a:r>
            <a:r>
              <a:rPr lang="fr-FR" dirty="0" smtClean="0"/>
              <a:t>pehler</a:t>
            </a:r>
          </a:p>
          <a:p>
            <a:r>
              <a:rPr lang="fr-FR" dirty="0" smtClean="0"/>
              <a:t>Champion de France de trail long 2013</a:t>
            </a:r>
            <a:endParaRPr lang="fr-FR" dirty="0"/>
          </a:p>
        </p:txBody>
      </p:sp>
      <p:sp>
        <p:nvSpPr>
          <p:cNvPr id="7" name="ZoneTexte 6"/>
          <p:cNvSpPr txBox="1"/>
          <p:nvPr/>
        </p:nvSpPr>
        <p:spPr>
          <a:xfrm>
            <a:off x="6300192" y="4077072"/>
            <a:ext cx="2088232" cy="1200329"/>
          </a:xfrm>
          <a:prstGeom prst="rect">
            <a:avLst/>
          </a:prstGeom>
          <a:noFill/>
        </p:spPr>
        <p:txBody>
          <a:bodyPr wrap="square" rtlCol="0">
            <a:spAutoFit/>
          </a:bodyPr>
          <a:lstStyle/>
          <a:p>
            <a:r>
              <a:rPr lang="fr-FR" dirty="0" smtClean="0"/>
              <a:t>Yohann Diniz</a:t>
            </a:r>
          </a:p>
          <a:p>
            <a:r>
              <a:rPr lang="fr-FR" dirty="0" smtClean="0"/>
              <a:t>Triple champion d’Europe de marche 50km</a:t>
            </a:r>
            <a:endParaRPr lang="fr-FR" dirty="0"/>
          </a:p>
        </p:txBody>
      </p:sp>
      <p:sp>
        <p:nvSpPr>
          <p:cNvPr id="8" name="ZoneTexte 7"/>
          <p:cNvSpPr txBox="1"/>
          <p:nvPr/>
        </p:nvSpPr>
        <p:spPr>
          <a:xfrm>
            <a:off x="1043608" y="6237312"/>
            <a:ext cx="4230194" cy="646331"/>
          </a:xfrm>
          <a:prstGeom prst="rect">
            <a:avLst/>
          </a:prstGeom>
          <a:noFill/>
        </p:spPr>
        <p:txBody>
          <a:bodyPr wrap="square" rtlCol="0">
            <a:spAutoFit/>
          </a:bodyPr>
          <a:lstStyle/>
          <a:p>
            <a:r>
              <a:rPr lang="fr-FR" dirty="0" smtClean="0"/>
              <a:t>Kilian Jornet, multiple champion du monde d’ultra trail.</a:t>
            </a:r>
            <a:endParaRPr lang="fr-FR" dirty="0"/>
          </a:p>
        </p:txBody>
      </p:sp>
    </p:spTree>
    <p:extLst>
      <p:ext uri="{BB962C8B-B14F-4D97-AF65-F5344CB8AC3E}">
        <p14:creationId xmlns:p14="http://schemas.microsoft.com/office/powerpoint/2010/main" val="40675216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107504" y="169023"/>
            <a:ext cx="7128792" cy="738664"/>
          </a:xfrm>
          <a:prstGeom prst="rect">
            <a:avLst/>
          </a:prstGeom>
          <a:noFill/>
        </p:spPr>
        <p:txBody>
          <a:bodyPr wrap="square" rtlCol="0">
            <a:spAutoFit/>
          </a:bodyPr>
          <a:lstStyle/>
          <a:p>
            <a:r>
              <a:rPr lang="fr-FR" sz="2400" b="1" u="sng" dirty="0" smtClean="0"/>
              <a:t>Le T-shirt et le micro pour faire passer notre message :</a:t>
            </a:r>
          </a:p>
          <a:p>
            <a:endParaRPr lang="fr-FR" dirty="0"/>
          </a:p>
        </p:txBody>
      </p:sp>
      <p:pic>
        <p:nvPicPr>
          <p:cNvPr id="7" name="Image 6"/>
          <p:cNvPicPr>
            <a:picLocks noChangeAspect="1"/>
          </p:cNvPicPr>
          <p:nvPr/>
        </p:nvPicPr>
        <p:blipFill rotWithShape="1">
          <a:blip r:embed="rId4" cstate="print">
            <a:extLst>
              <a:ext uri="{28A0092B-C50C-407E-A947-70E740481C1C}">
                <a14:useLocalDpi xmlns:a14="http://schemas.microsoft.com/office/drawing/2010/main" val="0"/>
              </a:ext>
            </a:extLst>
          </a:blip>
          <a:srcRect t="15198" r="5942"/>
          <a:stretch/>
        </p:blipFill>
        <p:spPr>
          <a:xfrm>
            <a:off x="2123728" y="3140968"/>
            <a:ext cx="6946141" cy="3541349"/>
          </a:xfrm>
          <a:prstGeom prst="rect">
            <a:avLst/>
          </a:prstGeom>
        </p:spPr>
      </p:pic>
      <p:pic>
        <p:nvPicPr>
          <p:cNvPr id="2" name="interview 03021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251" y="4606842"/>
            <a:ext cx="609600" cy="609600"/>
          </a:xfrm>
          <a:prstGeom prst="rect">
            <a:avLst/>
          </a:prstGeom>
        </p:spPr>
      </p:pic>
      <p:pic>
        <p:nvPicPr>
          <p:cNvPr id="4" name="Image 3"/>
          <p:cNvPicPr>
            <a:picLocks noChangeAspect="1"/>
          </p:cNvPicPr>
          <p:nvPr/>
        </p:nvPicPr>
        <p:blipFill rotWithShape="1">
          <a:blip r:embed="rId6">
            <a:extLst>
              <a:ext uri="{28A0092B-C50C-407E-A947-70E740481C1C}">
                <a14:useLocalDpi xmlns:a14="http://schemas.microsoft.com/office/drawing/2010/main" val="0"/>
              </a:ext>
            </a:extLst>
          </a:blip>
          <a:srcRect l="11257" t="6385" r="2750" b="6385"/>
          <a:stretch/>
        </p:blipFill>
        <p:spPr>
          <a:xfrm>
            <a:off x="179512" y="764704"/>
            <a:ext cx="6240000" cy="2880000"/>
          </a:xfrm>
          <a:prstGeom prst="rect">
            <a:avLst/>
          </a:prstGeom>
        </p:spPr>
      </p:pic>
    </p:spTree>
    <p:extLst>
      <p:ext uri="{BB962C8B-B14F-4D97-AF65-F5344CB8AC3E}">
        <p14:creationId xmlns:p14="http://schemas.microsoft.com/office/powerpoint/2010/main" val="30280360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1520" y="116631"/>
            <a:ext cx="4392488" cy="6647974"/>
          </a:xfrm>
          <a:prstGeom prst="rect">
            <a:avLst/>
          </a:prstGeom>
          <a:noFill/>
        </p:spPr>
        <p:txBody>
          <a:bodyPr wrap="square" rtlCol="0">
            <a:spAutoFit/>
          </a:bodyPr>
          <a:lstStyle/>
          <a:p>
            <a:r>
              <a:rPr lang="fr-FR" sz="2400" b="1" u="sng" dirty="0"/>
              <a:t>Olivier </a:t>
            </a:r>
            <a:r>
              <a:rPr lang="fr-FR" sz="2400" b="1" u="sng" dirty="0" smtClean="0"/>
              <a:t>Capelli : parrain</a:t>
            </a:r>
          </a:p>
          <a:p>
            <a:endParaRPr lang="fr-FR" sz="2400" b="1" dirty="0"/>
          </a:p>
          <a:p>
            <a:pPr algn="just"/>
            <a:r>
              <a:rPr lang="fr-FR" dirty="0"/>
              <a:t>Né le 19 juillet 1972</a:t>
            </a:r>
          </a:p>
          <a:p>
            <a:pPr algn="just"/>
            <a:r>
              <a:rPr lang="fr-FR" dirty="0"/>
              <a:t>Champion du monde de marches nordiques 2012 et 2013. Recordman du monde du 20km, 30km et 20 miles sur route. Olivier est un pionner de son sport en France qu’il a découvert il y a 5 ans</a:t>
            </a:r>
            <a:r>
              <a:rPr lang="fr-FR" dirty="0" smtClean="0"/>
              <a:t>.</a:t>
            </a:r>
          </a:p>
          <a:p>
            <a:pPr algn="just"/>
            <a:endParaRPr lang="fr-FR" dirty="0"/>
          </a:p>
          <a:p>
            <a:pPr algn="just"/>
            <a:r>
              <a:rPr lang="fr-FR" dirty="0"/>
              <a:t>Sportif et homme de cœur, Olivier pratique sa passion en y associant de belles causes comme ARSEP, cœur ovale ou vaincre la mucoviscidose. Lorsque je lui ai proposé de devenir le parrain de l’association Vaincre Parkinson, il a tout de suite accepté</a:t>
            </a:r>
            <a:r>
              <a:rPr lang="fr-FR" dirty="0" smtClean="0"/>
              <a:t>.</a:t>
            </a:r>
          </a:p>
          <a:p>
            <a:pPr algn="just"/>
            <a:endParaRPr lang="fr-FR" dirty="0"/>
          </a:p>
          <a:p>
            <a:pPr algn="just"/>
            <a:r>
              <a:rPr lang="fr-FR" dirty="0"/>
              <a:t>Gentil, souriant, il dégage une force intérieure à toute épreuve. Content et fier de porter les couleurs de l’association, olivier aime transmettre son message </a:t>
            </a:r>
            <a:r>
              <a:rPr lang="fr-FR" dirty="0" smtClean="0"/>
              <a:t>:</a:t>
            </a:r>
          </a:p>
          <a:p>
            <a:pPr algn="just"/>
            <a:endParaRPr lang="fr-FR" dirty="0"/>
          </a:p>
          <a:p>
            <a:pPr algn="just"/>
            <a:r>
              <a:rPr lang="fr-FR" dirty="0"/>
              <a:t>« Le sport aide à combattre la maladie, ensemble nous serons plus fort.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392618"/>
            <a:ext cx="4048125" cy="6096000"/>
          </a:xfrm>
          <a:prstGeom prst="rect">
            <a:avLst/>
          </a:prstGeom>
        </p:spPr>
      </p:pic>
    </p:spTree>
    <p:extLst>
      <p:ext uri="{BB962C8B-B14F-4D97-AF65-F5344CB8AC3E}">
        <p14:creationId xmlns:p14="http://schemas.microsoft.com/office/powerpoint/2010/main" val="1210261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79512" y="116632"/>
            <a:ext cx="4392488" cy="6647974"/>
          </a:xfrm>
          <a:prstGeom prst="rect">
            <a:avLst/>
          </a:prstGeom>
          <a:noFill/>
        </p:spPr>
        <p:txBody>
          <a:bodyPr wrap="square" rtlCol="0">
            <a:spAutoFit/>
          </a:bodyPr>
          <a:lstStyle/>
          <a:p>
            <a:r>
              <a:rPr lang="fr-FR" sz="2400" b="1" u="sng" dirty="0"/>
              <a:t>Fleur </a:t>
            </a:r>
            <a:r>
              <a:rPr lang="fr-FR" sz="2400" b="1" u="sng" dirty="0" err="1" smtClean="0"/>
              <a:t>Catrain</a:t>
            </a:r>
            <a:r>
              <a:rPr lang="fr-FR" sz="2400" b="1" u="sng" dirty="0" smtClean="0"/>
              <a:t> : marraine</a:t>
            </a:r>
          </a:p>
          <a:p>
            <a:endParaRPr lang="fr-FR" sz="2400" b="1" dirty="0"/>
          </a:p>
          <a:p>
            <a:pPr algn="just"/>
            <a:r>
              <a:rPr lang="fr-FR" dirty="0"/>
              <a:t>Née le 21 aout 1973</a:t>
            </a:r>
          </a:p>
          <a:p>
            <a:pPr algn="just"/>
            <a:r>
              <a:rPr lang="fr-FR" dirty="0"/>
              <a:t>Championne du monde de marches nordiques 2013. Vainqueur femmes du Go running tour en 2012. Elle est également membre de l’équipe de France</a:t>
            </a:r>
            <a:r>
              <a:rPr lang="fr-FR" dirty="0" smtClean="0"/>
              <a:t>.</a:t>
            </a:r>
          </a:p>
          <a:p>
            <a:pPr algn="just"/>
            <a:endParaRPr lang="fr-FR" dirty="0"/>
          </a:p>
          <a:p>
            <a:pPr algn="just"/>
            <a:r>
              <a:rPr lang="fr-FR" dirty="0"/>
              <a:t>Spontanée, franche et souriante, Fleur n’a pas hésité une seconde pour répondre « oui » à la demande de devenir la marraine de l’association Vaincre Parkinson. Soutenant par le passé de nombreuses causes, elle se dit fière et honorée aujourd’hui de représenter les personnes atteintes de la maladie de parkinson à travers les événements auxquelles elle participera</a:t>
            </a:r>
            <a:r>
              <a:rPr lang="fr-FR" dirty="0" smtClean="0"/>
              <a:t>.</a:t>
            </a:r>
          </a:p>
          <a:p>
            <a:pPr algn="just"/>
            <a:endParaRPr lang="fr-FR" dirty="0"/>
          </a:p>
          <a:p>
            <a:pPr algn="just"/>
            <a:r>
              <a:rPr lang="fr-FR" dirty="0"/>
              <a:t>Fleur est une femme qui sait ce qu’elle veut dans la vie et fonce vers l’avant. Je la cite </a:t>
            </a:r>
            <a:r>
              <a:rPr lang="fr-FR" dirty="0" smtClean="0"/>
              <a:t>:</a:t>
            </a:r>
          </a:p>
          <a:p>
            <a:pPr algn="just"/>
            <a:endParaRPr lang="fr-FR" dirty="0"/>
          </a:p>
          <a:p>
            <a:pPr algn="just"/>
            <a:r>
              <a:rPr lang="fr-FR" dirty="0"/>
              <a:t>«On court et marche avec nos jambes, mais on avance encore plus vite avec nos cœur.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381000"/>
            <a:ext cx="3448050" cy="6096000"/>
          </a:xfrm>
          <a:prstGeom prst="rect">
            <a:avLst/>
          </a:prstGeom>
        </p:spPr>
      </p:pic>
    </p:spTree>
    <p:extLst>
      <p:ext uri="{BB962C8B-B14F-4D97-AF65-F5344CB8AC3E}">
        <p14:creationId xmlns:p14="http://schemas.microsoft.com/office/powerpoint/2010/main" val="36638785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8280920" cy="4278094"/>
          </a:xfrm>
          <a:prstGeom prst="rect">
            <a:avLst/>
          </a:prstGeom>
        </p:spPr>
        <p:txBody>
          <a:bodyPr wrap="square">
            <a:spAutoFit/>
          </a:bodyPr>
          <a:lstStyle/>
          <a:p>
            <a:r>
              <a:rPr lang="fr-FR" sz="2800" b="1" u="sng" dirty="0" smtClean="0"/>
              <a:t>Aider la recherche :</a:t>
            </a:r>
            <a:endParaRPr lang="fr-FR" sz="2800" b="1" u="sng" dirty="0"/>
          </a:p>
          <a:p>
            <a:endParaRPr lang="fr-FR" sz="2000" dirty="0" smtClean="0"/>
          </a:p>
          <a:p>
            <a:r>
              <a:rPr lang="fr-FR" sz="2000" dirty="0" smtClean="0"/>
              <a:t>Seule la recherche peut aujourd’hui aider nos proches atteints par la maladie de Parkinson.</a:t>
            </a:r>
          </a:p>
          <a:p>
            <a:endParaRPr lang="fr-FR" sz="2400" dirty="0"/>
          </a:p>
          <a:p>
            <a:r>
              <a:rPr lang="fr-FR" sz="2000" b="1" dirty="0" smtClean="0"/>
              <a:t>Pour cela, les dons spontanés seront reversés intégralement à la recherche contre Parkinson.</a:t>
            </a:r>
          </a:p>
          <a:p>
            <a:endParaRPr lang="fr-FR" sz="2000" dirty="0"/>
          </a:p>
          <a:p>
            <a:r>
              <a:rPr lang="fr-FR" sz="2000" dirty="0"/>
              <a:t>A</a:t>
            </a:r>
            <a:r>
              <a:rPr lang="fr-FR" sz="2000" dirty="0" smtClean="0"/>
              <a:t>ujourd’hui nous collaborerons avec l’équipe de </a:t>
            </a:r>
            <a:r>
              <a:rPr lang="fr-FR" sz="2000" b="1" dirty="0" smtClean="0"/>
              <a:t>recherche clinique du CHRU de Lille</a:t>
            </a:r>
            <a:r>
              <a:rPr lang="fr-FR" sz="2000" dirty="0" smtClean="0"/>
              <a:t> </a:t>
            </a:r>
            <a:r>
              <a:rPr lang="fr-FR" sz="2000" dirty="0"/>
              <a:t> </a:t>
            </a:r>
            <a:r>
              <a:rPr lang="fr-FR" sz="2000" dirty="0" smtClean="0"/>
              <a:t>du professeur DEFEBVRE et du docteur MOREAU.</a:t>
            </a:r>
          </a:p>
          <a:p>
            <a:endParaRPr lang="fr-FR" sz="2000" dirty="0"/>
          </a:p>
          <a:p>
            <a:r>
              <a:rPr lang="fr-FR" sz="2000" dirty="0" smtClean="0"/>
              <a:t>Notre association contient uniquement des bénévoles, nous ne cherchons pas à faire de bénéfice sur les dons spontanés. </a:t>
            </a: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34598">
            <a:off x="755576" y="4437112"/>
            <a:ext cx="3226650" cy="2160000"/>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5142" t="18585" r="5930" b="8166"/>
          <a:stretch/>
        </p:blipFill>
        <p:spPr>
          <a:xfrm rot="183424">
            <a:off x="4860032" y="4494525"/>
            <a:ext cx="3880395" cy="2124000"/>
          </a:xfrm>
          <a:prstGeom prst="rect">
            <a:avLst/>
          </a:prstGeom>
        </p:spPr>
      </p:pic>
    </p:spTree>
    <p:extLst>
      <p:ext uri="{BB962C8B-B14F-4D97-AF65-F5344CB8AC3E}">
        <p14:creationId xmlns:p14="http://schemas.microsoft.com/office/powerpoint/2010/main" val="38726287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b="6710"/>
          <a:stretch/>
        </p:blipFill>
        <p:spPr>
          <a:xfrm>
            <a:off x="5220072" y="116632"/>
            <a:ext cx="3733518" cy="46440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60648"/>
            <a:ext cx="4752000" cy="3564000"/>
          </a:xfrm>
          <a:prstGeom prst="rect">
            <a:avLst/>
          </a:prstGeom>
        </p:spPr>
      </p:pic>
      <p:sp>
        <p:nvSpPr>
          <p:cNvPr id="5" name="ZoneTexte 4"/>
          <p:cNvSpPr txBox="1"/>
          <p:nvPr/>
        </p:nvSpPr>
        <p:spPr>
          <a:xfrm>
            <a:off x="827584" y="4739697"/>
            <a:ext cx="7344816" cy="1508105"/>
          </a:xfrm>
          <a:prstGeom prst="rect">
            <a:avLst/>
          </a:prstGeom>
          <a:noFill/>
        </p:spPr>
        <p:txBody>
          <a:bodyPr wrap="square" rtlCol="0">
            <a:spAutoFit/>
          </a:bodyPr>
          <a:lstStyle/>
          <a:p>
            <a:pPr algn="ctr"/>
            <a:r>
              <a:rPr lang="fr-FR" sz="2400" b="1" u="sng" dirty="0" smtClean="0"/>
              <a:t>Décembre 2016</a:t>
            </a:r>
          </a:p>
          <a:p>
            <a:endParaRPr lang="fr-FR" sz="2000" b="1" dirty="0" smtClean="0"/>
          </a:p>
          <a:p>
            <a:pPr algn="just"/>
            <a:r>
              <a:rPr lang="fr-FR" sz="2400" b="1" dirty="0" smtClean="0"/>
              <a:t>chèque de 10 000 euros reversé au Professeur Defebvre et au docteur Moreau du CHRU de Lille.</a:t>
            </a:r>
            <a:endParaRPr lang="fr-FR" sz="2400" b="1" dirty="0"/>
          </a:p>
        </p:txBody>
      </p:sp>
    </p:spTree>
    <p:extLst>
      <p:ext uri="{BB962C8B-B14F-4D97-AF65-F5344CB8AC3E}">
        <p14:creationId xmlns:p14="http://schemas.microsoft.com/office/powerpoint/2010/main" val="2193088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01425">
            <a:off x="6810271" y="4464788"/>
            <a:ext cx="2162250" cy="2160000"/>
          </a:xfrm>
          <a:prstGeom prst="rect">
            <a:avLst/>
          </a:prstGeom>
        </p:spPr>
      </p:pic>
      <p:sp>
        <p:nvSpPr>
          <p:cNvPr id="2" name="Rectangle 1"/>
          <p:cNvSpPr/>
          <p:nvPr/>
        </p:nvSpPr>
        <p:spPr>
          <a:xfrm>
            <a:off x="395536" y="116632"/>
            <a:ext cx="7344816" cy="6740307"/>
          </a:xfrm>
          <a:prstGeom prst="rect">
            <a:avLst/>
          </a:prstGeom>
        </p:spPr>
        <p:txBody>
          <a:bodyPr wrap="square">
            <a:spAutoFit/>
          </a:bodyPr>
          <a:lstStyle/>
          <a:p>
            <a:r>
              <a:rPr lang="fr-FR" sz="3200" b="1" u="sng" dirty="0" smtClean="0"/>
              <a:t>IV/ Aide financière</a:t>
            </a:r>
            <a:endParaRPr lang="fr-FR" sz="2000" dirty="0"/>
          </a:p>
          <a:p>
            <a:pPr algn="ctr"/>
            <a:endParaRPr lang="fr-FR" sz="2400" b="1" dirty="0" smtClean="0">
              <a:solidFill>
                <a:srgbClr val="FF0000"/>
              </a:solidFill>
            </a:endParaRPr>
          </a:p>
          <a:p>
            <a:r>
              <a:rPr lang="fr-FR" sz="2000" dirty="0" smtClean="0"/>
              <a:t>Notre association ne cherche pas à faire de profit et chaque adhérent devra financer son T-shirt pour véhiculer notre message.</a:t>
            </a:r>
          </a:p>
          <a:p>
            <a:endParaRPr lang="fr-FR" sz="2000" dirty="0"/>
          </a:p>
          <a:p>
            <a:r>
              <a:rPr lang="fr-FR" sz="2000" dirty="0" smtClean="0"/>
              <a:t>Nous souhaitons vous associer à notre combat grâce à votre subvention qui permettra soit :</a:t>
            </a:r>
          </a:p>
          <a:p>
            <a:endParaRPr lang="fr-FR" sz="2000" dirty="0" smtClean="0"/>
          </a:p>
          <a:p>
            <a:pPr marL="342900" indent="-342900">
              <a:buFontTx/>
              <a:buChar char="-"/>
            </a:pPr>
            <a:r>
              <a:rPr lang="fr-FR" sz="2000" b="1" dirty="0" smtClean="0"/>
              <a:t>De réduire le coût du T-shirt pour chaque adhérent </a:t>
            </a:r>
            <a:endParaRPr lang="fr-FR" sz="2000" b="1" dirty="0"/>
          </a:p>
          <a:p>
            <a:pPr marL="342900" indent="-342900">
              <a:buFontTx/>
              <a:buChar char="-"/>
            </a:pPr>
            <a:r>
              <a:rPr lang="fr-FR" sz="2000" b="1" dirty="0"/>
              <a:t>D</a:t>
            </a:r>
            <a:r>
              <a:rPr lang="fr-FR" sz="2000" b="1" dirty="0" smtClean="0"/>
              <a:t>e permettre à l’association de continuer de vivre au quotidien</a:t>
            </a:r>
          </a:p>
          <a:p>
            <a:pPr marL="342900" indent="-342900">
              <a:buFontTx/>
              <a:buChar char="-"/>
            </a:pPr>
            <a:r>
              <a:rPr lang="fr-FR" sz="2000" b="1" dirty="0" smtClean="0"/>
              <a:t>D’organiser ou participer à des événements sportifs ou culturels</a:t>
            </a:r>
          </a:p>
          <a:p>
            <a:pPr marL="342900" indent="-342900">
              <a:buFontTx/>
              <a:buChar char="-"/>
            </a:pPr>
            <a:endParaRPr lang="fr-FR" sz="2000" dirty="0"/>
          </a:p>
          <a:p>
            <a:pPr algn="ctr"/>
            <a:endParaRPr lang="fr-FR" sz="2400" b="1" dirty="0" smtClean="0">
              <a:solidFill>
                <a:srgbClr val="FF0000"/>
              </a:solidFill>
            </a:endParaRPr>
          </a:p>
          <a:p>
            <a:pPr algn="ctr"/>
            <a:r>
              <a:rPr lang="fr-FR" sz="2400" b="1" dirty="0">
                <a:solidFill>
                  <a:srgbClr val="FF0000"/>
                </a:solidFill>
              </a:rPr>
              <a:t>R</a:t>
            </a:r>
            <a:r>
              <a:rPr lang="fr-FR" sz="2400" b="1" dirty="0" smtClean="0">
                <a:solidFill>
                  <a:srgbClr val="FF0000"/>
                </a:solidFill>
              </a:rPr>
              <a:t>éalisation du flockage des t-shirts de l’association « VAINCRE PARKINSON ».</a:t>
            </a:r>
            <a:endParaRPr lang="fr-FR" sz="2400" b="1" dirty="0">
              <a:solidFill>
                <a:srgbClr val="FF0000"/>
              </a:solidFill>
            </a:endParaRPr>
          </a:p>
          <a:p>
            <a:pPr algn="ctr"/>
            <a:endParaRPr lang="fr-FR" sz="3200" b="1" u="sng" dirty="0" smtClean="0"/>
          </a:p>
          <a:p>
            <a:pPr algn="ctr"/>
            <a:r>
              <a:rPr lang="fr-FR" sz="3200" b="1" dirty="0" smtClean="0"/>
              <a:t>20 euros/T-shirt</a:t>
            </a:r>
          </a:p>
          <a:p>
            <a:pPr algn="ctr"/>
            <a:r>
              <a:rPr lang="fr-FR" sz="2000" b="1" dirty="0" smtClean="0"/>
              <a:t>Comprenant le </a:t>
            </a:r>
            <a:r>
              <a:rPr lang="fr-FR" sz="2000" b="1" dirty="0" smtClean="0"/>
              <a:t>t-shirt, </a:t>
            </a:r>
            <a:r>
              <a:rPr lang="fr-FR" sz="2000" b="1" dirty="0" smtClean="0"/>
              <a:t>frais d’envoi et 5 euros </a:t>
            </a:r>
          </a:p>
          <a:p>
            <a:pPr algn="ctr"/>
            <a:r>
              <a:rPr lang="fr-FR" sz="2000" b="1" dirty="0" smtClean="0"/>
              <a:t>pour l’association</a:t>
            </a:r>
            <a:endParaRPr lang="fr-FR" b="1" dirty="0"/>
          </a:p>
        </p:txBody>
      </p:sp>
    </p:spTree>
    <p:extLst>
      <p:ext uri="{BB962C8B-B14F-4D97-AF65-F5344CB8AC3E}">
        <p14:creationId xmlns:p14="http://schemas.microsoft.com/office/powerpoint/2010/main" val="751347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3489" y="620688"/>
            <a:ext cx="3744416" cy="3416320"/>
          </a:xfrm>
          <a:prstGeom prst="rect">
            <a:avLst/>
          </a:prstGeom>
          <a:noFill/>
        </p:spPr>
        <p:txBody>
          <a:bodyPr wrap="square" rtlCol="0">
            <a:spAutoFit/>
          </a:bodyPr>
          <a:lstStyle/>
          <a:p>
            <a:r>
              <a:rPr lang="fr-FR" sz="2400" b="1" u="sng" dirty="0" smtClean="0"/>
              <a:t>PLAN :</a:t>
            </a:r>
          </a:p>
          <a:p>
            <a:endParaRPr lang="fr-FR" sz="2400" b="1" u="sng" dirty="0"/>
          </a:p>
          <a:p>
            <a:r>
              <a:rPr lang="fr-FR" sz="2400" b="1" dirty="0" smtClean="0"/>
              <a:t>I/ La maladie de Parkinson</a:t>
            </a:r>
          </a:p>
          <a:p>
            <a:endParaRPr lang="fr-FR" sz="2400" b="1" dirty="0"/>
          </a:p>
          <a:p>
            <a:r>
              <a:rPr lang="fr-FR" sz="2400" b="1" dirty="0" smtClean="0"/>
              <a:t>II/ Le trail et la maladie</a:t>
            </a:r>
          </a:p>
          <a:p>
            <a:endParaRPr lang="fr-FR" sz="2400" b="1" dirty="0"/>
          </a:p>
          <a:p>
            <a:r>
              <a:rPr lang="fr-FR" sz="2400" b="1" dirty="0" smtClean="0"/>
              <a:t>III/ L’association</a:t>
            </a:r>
          </a:p>
          <a:p>
            <a:endParaRPr lang="fr-FR" sz="2400" b="1" dirty="0"/>
          </a:p>
          <a:p>
            <a:r>
              <a:rPr lang="fr-FR" sz="2400" b="1" dirty="0" smtClean="0"/>
              <a:t>IV/ Aide financière</a:t>
            </a:r>
            <a:endParaRPr lang="fr-FR" sz="2400" b="1"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l="13648" r="12500"/>
          <a:stretch/>
        </p:blipFill>
        <p:spPr>
          <a:xfrm rot="557186">
            <a:off x="4386145" y="1304304"/>
            <a:ext cx="4329058" cy="3924000"/>
          </a:xfrm>
          <a:prstGeom prst="rect">
            <a:avLst/>
          </a:prstGeom>
        </p:spPr>
      </p:pic>
      <p:sp>
        <p:nvSpPr>
          <p:cNvPr id="4" name="ZoneTexte 3"/>
          <p:cNvSpPr txBox="1"/>
          <p:nvPr/>
        </p:nvSpPr>
        <p:spPr>
          <a:xfrm rot="547700">
            <a:off x="4591393" y="5150171"/>
            <a:ext cx="2664296" cy="369332"/>
          </a:xfrm>
          <a:prstGeom prst="rect">
            <a:avLst/>
          </a:prstGeom>
          <a:noFill/>
        </p:spPr>
        <p:txBody>
          <a:bodyPr wrap="square" rtlCol="0">
            <a:spAutoFit/>
          </a:bodyPr>
          <a:lstStyle/>
          <a:p>
            <a:r>
              <a:rPr lang="fr-FR" dirty="0" smtClean="0"/>
              <a:t>Chamonix 2014</a:t>
            </a:r>
            <a:endParaRPr lang="fr-FR"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254837"/>
            <a:ext cx="3226650" cy="2160000"/>
          </a:xfrm>
          <a:prstGeom prst="rect">
            <a:avLst/>
          </a:prstGeom>
        </p:spPr>
      </p:pic>
    </p:spTree>
    <p:extLst>
      <p:ext uri="{BB962C8B-B14F-4D97-AF65-F5344CB8AC3E}">
        <p14:creationId xmlns:p14="http://schemas.microsoft.com/office/powerpoint/2010/main" val="1956198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t="26078" b="39073"/>
          <a:stretch/>
        </p:blipFill>
        <p:spPr>
          <a:xfrm>
            <a:off x="4771244" y="1326619"/>
            <a:ext cx="3154793" cy="1944216"/>
          </a:xfrm>
          <a:prstGeom prst="rect">
            <a:avLst/>
          </a:prstGeom>
        </p:spPr>
      </p:pic>
      <p:sp>
        <p:nvSpPr>
          <p:cNvPr id="4" name="ZoneTexte 3"/>
          <p:cNvSpPr txBox="1"/>
          <p:nvPr/>
        </p:nvSpPr>
        <p:spPr>
          <a:xfrm>
            <a:off x="4355976" y="194400"/>
            <a:ext cx="4680520" cy="954107"/>
          </a:xfrm>
          <a:prstGeom prst="rect">
            <a:avLst/>
          </a:prstGeom>
          <a:noFill/>
        </p:spPr>
        <p:txBody>
          <a:bodyPr wrap="square" rtlCol="0">
            <a:spAutoFit/>
          </a:bodyPr>
          <a:lstStyle/>
          <a:p>
            <a:r>
              <a:rPr lang="fr-FR" sz="2800" b="1" i="1" dirty="0" smtClean="0"/>
              <a:t>A ce jour, il y a 1170 t-shirts  et logos portés …</a:t>
            </a:r>
            <a:endParaRPr lang="fr-FR" sz="2800" b="1" i="1" dirty="0"/>
          </a:p>
        </p:txBody>
      </p:sp>
      <p:sp>
        <p:nvSpPr>
          <p:cNvPr id="5" name="ZoneTexte 4"/>
          <p:cNvSpPr txBox="1"/>
          <p:nvPr/>
        </p:nvSpPr>
        <p:spPr>
          <a:xfrm>
            <a:off x="323528" y="3861048"/>
            <a:ext cx="5184576" cy="2246769"/>
          </a:xfrm>
          <a:prstGeom prst="rect">
            <a:avLst/>
          </a:prstGeom>
          <a:noFill/>
        </p:spPr>
        <p:txBody>
          <a:bodyPr wrap="square" rtlCol="0">
            <a:spAutoFit/>
          </a:bodyPr>
          <a:lstStyle/>
          <a:p>
            <a:pPr algn="just"/>
            <a:r>
              <a:rPr lang="fr-FR" sz="2800" b="1" i="1" dirty="0" smtClean="0"/>
              <a:t>…et nous sommes représentés au Canada, en Belgique, en Suisse, en Allemagne, en Espagne, au Portugal, à Hong Kong, au Cameroun et à la Réunion.</a:t>
            </a:r>
            <a:endParaRPr lang="fr-FR" sz="2800" b="1" i="1" dirty="0"/>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8500" b="6951"/>
          <a:stretch/>
        </p:blipFill>
        <p:spPr>
          <a:xfrm>
            <a:off x="5921908" y="3433425"/>
            <a:ext cx="2457641" cy="324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54636"/>
            <a:ext cx="3984000" cy="2988000"/>
          </a:xfrm>
          <a:prstGeom prst="rect">
            <a:avLst/>
          </a:prstGeom>
        </p:spPr>
      </p:pic>
    </p:spTree>
    <p:extLst>
      <p:ext uri="{BB962C8B-B14F-4D97-AF65-F5344CB8AC3E}">
        <p14:creationId xmlns:p14="http://schemas.microsoft.com/office/powerpoint/2010/main" val="2960015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88640"/>
            <a:ext cx="7272808" cy="707886"/>
          </a:xfrm>
          <a:prstGeom prst="rect">
            <a:avLst/>
          </a:prstGeom>
          <a:noFill/>
        </p:spPr>
        <p:txBody>
          <a:bodyPr wrap="square" rtlCol="0">
            <a:spAutoFit/>
          </a:bodyPr>
          <a:lstStyle/>
          <a:p>
            <a:r>
              <a:rPr lang="fr-FR" sz="2000" dirty="0" smtClean="0"/>
              <a:t>Et ce que nous proposons également pour faire parler de la maladie de Parkinson…</a:t>
            </a:r>
            <a:endParaRPr lang="fr-FR" sz="20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57547">
            <a:off x="806892" y="1275525"/>
            <a:ext cx="2624000" cy="1476000"/>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29000" t="11150" r="33201" b="47901"/>
          <a:stretch/>
        </p:blipFill>
        <p:spPr>
          <a:xfrm rot="21427017">
            <a:off x="793692" y="2898390"/>
            <a:ext cx="1595078" cy="2304000"/>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5201" r="9401" b="8000"/>
          <a:stretch/>
        </p:blipFill>
        <p:spPr>
          <a:xfrm rot="278356">
            <a:off x="2797680" y="2451889"/>
            <a:ext cx="1829574" cy="2628000"/>
          </a:xfrm>
          <a:prstGeom prst="rect">
            <a:avLst/>
          </a:prstGeom>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t="37400"/>
          <a:stretch/>
        </p:blipFill>
        <p:spPr>
          <a:xfrm rot="547441">
            <a:off x="4454012" y="896526"/>
            <a:ext cx="2007989" cy="2088000"/>
          </a:xfrm>
          <a:prstGeom prst="rect">
            <a:avLst/>
          </a:prstGeom>
        </p:spPr>
      </p:pic>
      <p:pic>
        <p:nvPicPr>
          <p:cNvPr id="8" name="Image 7"/>
          <p:cNvPicPr>
            <a:picLocks noChangeAspect="1"/>
          </p:cNvPicPr>
          <p:nvPr/>
        </p:nvPicPr>
        <p:blipFill rotWithShape="1">
          <a:blip r:embed="rId6" cstate="print">
            <a:extLst>
              <a:ext uri="{28A0092B-C50C-407E-A947-70E740481C1C}">
                <a14:useLocalDpi xmlns:a14="http://schemas.microsoft.com/office/drawing/2010/main" val="0"/>
              </a:ext>
            </a:extLst>
          </a:blip>
          <a:srcRect l="4326" t="15350" b="21650"/>
          <a:stretch/>
        </p:blipFill>
        <p:spPr>
          <a:xfrm rot="21126649">
            <a:off x="2123728" y="5351623"/>
            <a:ext cx="2478447" cy="1224000"/>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99201">
            <a:off x="4952357" y="4476499"/>
            <a:ext cx="1647000" cy="2196000"/>
          </a:xfrm>
          <a:prstGeom prst="rect">
            <a:avLst/>
          </a:prstGeom>
        </p:spPr>
      </p:pic>
      <p:pic>
        <p:nvPicPr>
          <p:cNvPr id="10" name="Image 9"/>
          <p:cNvPicPr>
            <a:picLocks noChangeAspect="1"/>
          </p:cNvPicPr>
          <p:nvPr/>
        </p:nvPicPr>
        <p:blipFill rotWithShape="1">
          <a:blip r:embed="rId8" cstate="print">
            <a:extLst>
              <a:ext uri="{28A0092B-C50C-407E-A947-70E740481C1C}">
                <a14:useLocalDpi xmlns:a14="http://schemas.microsoft.com/office/drawing/2010/main" val="0"/>
              </a:ext>
            </a:extLst>
          </a:blip>
          <a:srcRect t="6951" b="45800"/>
          <a:stretch/>
        </p:blipFill>
        <p:spPr>
          <a:xfrm rot="21262124">
            <a:off x="6045193" y="2828411"/>
            <a:ext cx="2068056" cy="1728000"/>
          </a:xfrm>
          <a:prstGeom prst="rect">
            <a:avLst/>
          </a:prstGeom>
        </p:spPr>
      </p:pic>
      <p:pic>
        <p:nvPicPr>
          <p:cNvPr id="11" name="Imag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9247">
            <a:off x="7156018" y="4446879"/>
            <a:ext cx="1507188" cy="1908000"/>
          </a:xfrm>
          <a:prstGeom prst="rect">
            <a:avLst/>
          </a:prstGeom>
        </p:spPr>
      </p:pic>
      <p:pic>
        <p:nvPicPr>
          <p:cNvPr id="6" name="Image 5"/>
          <p:cNvPicPr>
            <a:picLocks noChangeAspect="1"/>
          </p:cNvPicPr>
          <p:nvPr/>
        </p:nvPicPr>
        <p:blipFill rotWithShape="1">
          <a:blip r:embed="rId10" cstate="print">
            <a:extLst>
              <a:ext uri="{28A0092B-C50C-407E-A947-70E740481C1C}">
                <a14:useLocalDpi xmlns:a14="http://schemas.microsoft.com/office/drawing/2010/main" val="0"/>
              </a:ext>
            </a:extLst>
          </a:blip>
          <a:srcRect l="3538" r="24013" b="21651"/>
          <a:stretch/>
        </p:blipFill>
        <p:spPr>
          <a:xfrm rot="214075">
            <a:off x="6614847" y="820145"/>
            <a:ext cx="2352413" cy="1908000"/>
          </a:xfrm>
          <a:prstGeom prst="rect">
            <a:avLst/>
          </a:prstGeom>
        </p:spPr>
      </p:pic>
    </p:spTree>
    <p:extLst>
      <p:ext uri="{BB962C8B-B14F-4D97-AF65-F5344CB8AC3E}">
        <p14:creationId xmlns:p14="http://schemas.microsoft.com/office/powerpoint/2010/main" val="2815592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489734"/>
            <a:ext cx="7848872" cy="6309420"/>
          </a:xfrm>
          <a:prstGeom prst="rect">
            <a:avLst/>
          </a:prstGeom>
        </p:spPr>
        <p:txBody>
          <a:bodyPr wrap="square">
            <a:spAutoFit/>
          </a:bodyPr>
          <a:lstStyle/>
          <a:p>
            <a:r>
              <a:rPr lang="fr-FR" sz="3200" b="1" u="sng" dirty="0"/>
              <a:t>Les avantages en nous rejoignant</a:t>
            </a:r>
          </a:p>
          <a:p>
            <a:endParaRPr lang="fr-FR" sz="2000" dirty="0"/>
          </a:p>
          <a:p>
            <a:pPr marL="342900" indent="-342900">
              <a:buFontTx/>
              <a:buChar char="-"/>
            </a:pPr>
            <a:r>
              <a:rPr lang="fr-FR" sz="2000" dirty="0" smtClean="0"/>
              <a:t>Flockage de votre logo sur les T-shirts de l’association, qui vous rendra visible auprès </a:t>
            </a:r>
          </a:p>
          <a:p>
            <a:pPr lvl="2">
              <a:buFontTx/>
              <a:buChar char="-"/>
            </a:pPr>
            <a:r>
              <a:rPr lang="fr-FR" sz="2000" dirty="0"/>
              <a:t>D’un large </a:t>
            </a:r>
            <a:r>
              <a:rPr lang="fr-FR" sz="2000" dirty="0" smtClean="0"/>
              <a:t>public (coureurs, public et accompagnants sur des manifestations sportives aux 4 coins de la France, Canada, Belgique, Allemagne, Suisse et Réunion)</a:t>
            </a:r>
            <a:endParaRPr lang="fr-FR" sz="2000" dirty="0"/>
          </a:p>
          <a:p>
            <a:pPr lvl="2">
              <a:buFontTx/>
              <a:buChar char="-"/>
            </a:pPr>
            <a:r>
              <a:rPr lang="fr-FR" sz="2000" dirty="0"/>
              <a:t>Des adhérents de </a:t>
            </a:r>
            <a:r>
              <a:rPr lang="fr-FR" sz="2000" dirty="0" smtClean="0"/>
              <a:t>l’association</a:t>
            </a:r>
            <a:endParaRPr lang="fr-FR" sz="2000" dirty="0"/>
          </a:p>
          <a:p>
            <a:pPr lvl="2">
              <a:buFontTx/>
              <a:buChar char="-"/>
            </a:pPr>
            <a:r>
              <a:rPr lang="fr-FR" sz="2000" dirty="0"/>
              <a:t>Des 150 000 parkinsoniens et des aidants</a:t>
            </a:r>
          </a:p>
          <a:p>
            <a:pPr lvl="2">
              <a:buFontTx/>
              <a:buChar char="-"/>
            </a:pPr>
            <a:r>
              <a:rPr lang="fr-FR" sz="2000" dirty="0"/>
              <a:t>Des personnes lisant les médias, Facebook, twitter,      Instagram, </a:t>
            </a:r>
            <a:r>
              <a:rPr lang="fr-FR" sz="2000" dirty="0" smtClean="0"/>
              <a:t>magasines </a:t>
            </a:r>
            <a:r>
              <a:rPr lang="fr-FR" sz="2000" dirty="0"/>
              <a:t>de course à </a:t>
            </a:r>
            <a:r>
              <a:rPr lang="fr-FR" sz="2000" dirty="0" smtClean="0"/>
              <a:t>pieds où nous vous associerons à notre cause.</a:t>
            </a:r>
          </a:p>
          <a:p>
            <a:pPr lvl="2">
              <a:buFontTx/>
              <a:buChar char="-"/>
            </a:pPr>
            <a:r>
              <a:rPr lang="fr-FR" sz="2000" dirty="0"/>
              <a:t> </a:t>
            </a:r>
            <a:r>
              <a:rPr lang="fr-FR" sz="2000" dirty="0" smtClean="0"/>
              <a:t>lors de manifestations culturelles</a:t>
            </a:r>
            <a:endParaRPr lang="fr-FR" sz="2000" dirty="0"/>
          </a:p>
          <a:p>
            <a:endParaRPr lang="fr-FR" sz="1600" dirty="0" smtClean="0"/>
          </a:p>
          <a:p>
            <a:endParaRPr lang="fr-FR" sz="1600" dirty="0"/>
          </a:p>
          <a:p>
            <a:pPr algn="just">
              <a:buFontTx/>
              <a:buChar char="-"/>
            </a:pPr>
            <a:r>
              <a:rPr lang="fr-FR" sz="2000" dirty="0" smtClean="0"/>
              <a:t> </a:t>
            </a:r>
            <a:r>
              <a:rPr lang="fr-FR" sz="2000" b="1" dirty="0" smtClean="0"/>
              <a:t>Vous </a:t>
            </a:r>
            <a:r>
              <a:rPr lang="fr-FR" sz="2000" b="1" dirty="0"/>
              <a:t>véhiculerez une image </a:t>
            </a:r>
            <a:r>
              <a:rPr lang="fr-FR" sz="2000" b="1" dirty="0" smtClean="0"/>
              <a:t>dynamique et solidaire </a:t>
            </a:r>
            <a:r>
              <a:rPr lang="fr-FR" sz="2000" b="1" dirty="0"/>
              <a:t>en prônant les valeurs du sport (esprit d’équipe, combativité, respect de la nature via le trail, dépassement de soi</a:t>
            </a:r>
            <a:r>
              <a:rPr lang="fr-FR" sz="2000" b="1" dirty="0" smtClean="0"/>
              <a:t>..) et en soutenant le combat des parkinsoniens.</a:t>
            </a:r>
          </a:p>
          <a:p>
            <a:pPr>
              <a:buFontTx/>
              <a:buChar char="-"/>
            </a:pPr>
            <a:endParaRPr lang="fr-FR" sz="2000" dirty="0">
              <a:solidFill>
                <a:srgbClr val="FF0000"/>
              </a:solidFill>
            </a:endParaRPr>
          </a:p>
        </p:txBody>
      </p:sp>
    </p:spTree>
    <p:extLst>
      <p:ext uri="{BB962C8B-B14F-4D97-AF65-F5344CB8AC3E}">
        <p14:creationId xmlns:p14="http://schemas.microsoft.com/office/powerpoint/2010/main" val="33826106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88640"/>
            <a:ext cx="8208912" cy="4832092"/>
          </a:xfrm>
          <a:prstGeom prst="rect">
            <a:avLst/>
          </a:prstGeom>
        </p:spPr>
        <p:txBody>
          <a:bodyPr wrap="square">
            <a:spAutoFit/>
          </a:bodyPr>
          <a:lstStyle/>
          <a:p>
            <a:r>
              <a:rPr lang="fr-FR" sz="3200" b="1" u="sng" dirty="0"/>
              <a:t>Nous vous proposons:</a:t>
            </a:r>
          </a:p>
          <a:p>
            <a:endParaRPr lang="fr-FR" sz="1600" dirty="0"/>
          </a:p>
          <a:p>
            <a:pPr lvl="2">
              <a:buFontTx/>
              <a:buChar char="-"/>
            </a:pPr>
            <a:r>
              <a:rPr lang="fr-FR" sz="2000" dirty="0" smtClean="0"/>
              <a:t> Une </a:t>
            </a:r>
            <a:r>
              <a:rPr lang="fr-FR" sz="2000" dirty="0"/>
              <a:t>visibilité sur </a:t>
            </a:r>
            <a:r>
              <a:rPr lang="fr-FR" sz="2000" dirty="0" smtClean="0"/>
              <a:t>la page de l’association :</a:t>
            </a:r>
            <a:endParaRPr lang="fr-FR" sz="2000" dirty="0"/>
          </a:p>
          <a:p>
            <a:pPr lvl="3">
              <a:buFontTx/>
              <a:buChar char="-"/>
            </a:pPr>
            <a:r>
              <a:rPr lang="fr-FR" sz="2000" dirty="0" smtClean="0"/>
              <a:t> Photos de banderoles </a:t>
            </a:r>
            <a:r>
              <a:rPr lang="fr-FR" sz="2000" dirty="0"/>
              <a:t>sur </a:t>
            </a:r>
            <a:r>
              <a:rPr lang="fr-FR" sz="2000" dirty="0" smtClean="0"/>
              <a:t>les courses</a:t>
            </a:r>
          </a:p>
          <a:p>
            <a:pPr lvl="3">
              <a:buFontTx/>
              <a:buChar char="-"/>
            </a:pPr>
            <a:r>
              <a:rPr lang="fr-FR" sz="2000" dirty="0"/>
              <a:t> </a:t>
            </a:r>
            <a:r>
              <a:rPr lang="fr-FR" sz="2000" dirty="0" smtClean="0"/>
              <a:t>Photos de coureurs portant le t-shirt flockés aux couleurs de     l’association et avec les logos des partenaires</a:t>
            </a:r>
            <a:endParaRPr lang="fr-FR" sz="2000" dirty="0"/>
          </a:p>
          <a:p>
            <a:pPr lvl="3">
              <a:buFontTx/>
              <a:buChar char="-"/>
            </a:pPr>
            <a:endParaRPr lang="fr-FR" sz="2000" dirty="0"/>
          </a:p>
          <a:p>
            <a:pPr lvl="2">
              <a:buFontTx/>
              <a:buChar char="-"/>
            </a:pPr>
            <a:r>
              <a:rPr lang="fr-FR" sz="2000" dirty="0" smtClean="0"/>
              <a:t> et aussi :</a:t>
            </a:r>
            <a:endParaRPr lang="fr-FR" sz="2000" dirty="0"/>
          </a:p>
          <a:p>
            <a:pPr lvl="2"/>
            <a:r>
              <a:rPr lang="fr-FR" sz="2000" dirty="0"/>
              <a:t>     </a:t>
            </a:r>
            <a:r>
              <a:rPr lang="fr-FR" sz="2000" dirty="0" smtClean="0"/>
              <a:t>   </a:t>
            </a:r>
            <a:r>
              <a:rPr lang="fr-FR" sz="2000" dirty="0"/>
              <a:t>- Logo sur </a:t>
            </a:r>
            <a:r>
              <a:rPr lang="fr-FR" sz="2000" dirty="0" smtClean="0"/>
              <a:t>la page </a:t>
            </a:r>
            <a:r>
              <a:rPr lang="fr-FR" sz="2000" dirty="0"/>
              <a:t>Facebook </a:t>
            </a:r>
            <a:r>
              <a:rPr lang="fr-FR" sz="2000" dirty="0" smtClean="0"/>
              <a:t>et le site internet de l’association</a:t>
            </a:r>
            <a:r>
              <a:rPr lang="fr-FR" sz="2000" dirty="0"/>
              <a:t/>
            </a:r>
            <a:br>
              <a:rPr lang="fr-FR" sz="2000" dirty="0"/>
            </a:br>
            <a:r>
              <a:rPr lang="fr-FR" sz="2000" dirty="0"/>
              <a:t>      </a:t>
            </a:r>
            <a:r>
              <a:rPr lang="fr-FR" sz="2000" dirty="0" smtClean="0"/>
              <a:t>  - Remerciements lors d’interviews</a:t>
            </a:r>
          </a:p>
          <a:p>
            <a:pPr lvl="2"/>
            <a:r>
              <a:rPr lang="fr-FR" sz="2000" dirty="0" smtClean="0"/>
              <a:t>        - partage d’articles, de photos et de vidéos</a:t>
            </a:r>
            <a:endParaRPr lang="fr-FR" sz="2000" dirty="0"/>
          </a:p>
          <a:p>
            <a:pPr lvl="2"/>
            <a:endParaRPr lang="fr-FR" sz="2000" dirty="0"/>
          </a:p>
          <a:p>
            <a:pPr lvl="2"/>
            <a:endParaRPr lang="fr-FR" sz="2000" dirty="0" smtClean="0"/>
          </a:p>
          <a:p>
            <a:pPr lvl="2"/>
            <a:r>
              <a:rPr lang="fr-FR" sz="2000" dirty="0" smtClean="0"/>
              <a:t>           </a:t>
            </a:r>
            <a:endParaRPr lang="fr-FR" sz="2000" dirty="0"/>
          </a:p>
          <a:p>
            <a:pPr lvl="2"/>
            <a:endParaRPr lang="fr-FR" sz="2000"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252" y="3617237"/>
            <a:ext cx="952610" cy="720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3917225"/>
            <a:ext cx="1332000" cy="13320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47" y="4581128"/>
            <a:ext cx="1848888" cy="2160000"/>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3284984"/>
            <a:ext cx="2160000" cy="3240000"/>
          </a:xfrm>
          <a:prstGeom prst="rect">
            <a:avLst/>
          </a:prstGeom>
        </p:spPr>
      </p:pic>
      <p:pic>
        <p:nvPicPr>
          <p:cNvPr id="4" name="Imag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009" y="4385119"/>
            <a:ext cx="1664813" cy="2340000"/>
          </a:xfrm>
          <a:prstGeom prst="rect">
            <a:avLst/>
          </a:prstGeom>
        </p:spPr>
      </p:pic>
    </p:spTree>
    <p:extLst>
      <p:ext uri="{BB962C8B-B14F-4D97-AF65-F5344CB8AC3E}">
        <p14:creationId xmlns:p14="http://schemas.microsoft.com/office/powerpoint/2010/main" val="11867165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5657" y="125829"/>
            <a:ext cx="7200800" cy="1846659"/>
          </a:xfrm>
          <a:prstGeom prst="rect">
            <a:avLst/>
          </a:prstGeom>
          <a:noFill/>
        </p:spPr>
        <p:txBody>
          <a:bodyPr wrap="square" rtlCol="0">
            <a:spAutoFit/>
          </a:bodyPr>
          <a:lstStyle/>
          <a:p>
            <a:r>
              <a:rPr lang="fr-FR" sz="3200" b="1" u="sng" dirty="0" smtClean="0"/>
              <a:t>Nos partenaires :</a:t>
            </a:r>
          </a:p>
          <a:p>
            <a:endParaRPr lang="fr-FR" sz="3200" b="1" u="sng" dirty="0"/>
          </a:p>
          <a:p>
            <a:endParaRPr lang="fr-FR" sz="3200" b="1" u="sng" dirty="0" smtClean="0"/>
          </a:p>
          <a:p>
            <a:endParaRPr lang="fr-FR"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908720"/>
            <a:ext cx="2862000" cy="468000"/>
          </a:xfrm>
          <a:prstGeom prst="rect">
            <a:avLst/>
          </a:prstGeom>
        </p:spPr>
      </p:pic>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b="12175"/>
          <a:stretch/>
        </p:blipFill>
        <p:spPr>
          <a:xfrm>
            <a:off x="5436096" y="227915"/>
            <a:ext cx="3414458" cy="1422763"/>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254" y="4509120"/>
            <a:ext cx="1982228" cy="1980000"/>
          </a:xfrm>
          <a:prstGeom prst="rect">
            <a:avLst/>
          </a:prstGeom>
        </p:spPr>
      </p:pic>
      <p:pic>
        <p:nvPicPr>
          <p:cNvPr id="6" name="Image 5"/>
          <p:cNvPicPr>
            <a:picLocks noChangeAspect="1"/>
          </p:cNvPicPr>
          <p:nvPr/>
        </p:nvPicPr>
        <p:blipFill rotWithShape="1">
          <a:blip r:embed="rId5" cstate="print">
            <a:extLst>
              <a:ext uri="{28A0092B-C50C-407E-A947-70E740481C1C}">
                <a14:useLocalDpi xmlns:a14="http://schemas.microsoft.com/office/drawing/2010/main" val="0"/>
              </a:ext>
            </a:extLst>
          </a:blip>
          <a:srcRect l="10800" b="22700"/>
          <a:stretch/>
        </p:blipFill>
        <p:spPr>
          <a:xfrm>
            <a:off x="6115984" y="1929775"/>
            <a:ext cx="1402050" cy="2160000"/>
          </a:xfrm>
          <a:prstGeom prst="rect">
            <a:avLst/>
          </a:prstGeom>
        </p:spPr>
      </p:pic>
      <p:pic>
        <p:nvPicPr>
          <p:cNvPr id="7" name="Image 6"/>
          <p:cNvPicPr>
            <a:picLocks noChangeAspect="1"/>
          </p:cNvPicPr>
          <p:nvPr/>
        </p:nvPicPr>
        <p:blipFill rotWithShape="1">
          <a:blip r:embed="rId6" cstate="print">
            <a:extLst>
              <a:ext uri="{28A0092B-C50C-407E-A947-70E740481C1C}">
                <a14:useLocalDpi xmlns:a14="http://schemas.microsoft.com/office/drawing/2010/main" val="0"/>
              </a:ext>
            </a:extLst>
          </a:blip>
          <a:srcRect l="20600" t="11151" r="19551" b="10100"/>
          <a:stretch/>
        </p:blipFill>
        <p:spPr>
          <a:xfrm>
            <a:off x="272261" y="1649372"/>
            <a:ext cx="1641600" cy="2160000"/>
          </a:xfrm>
          <a:prstGeom prst="rect">
            <a:avLst/>
          </a:prstGeom>
        </p:spPr>
      </p:pic>
      <p:pic>
        <p:nvPicPr>
          <p:cNvPr id="8" name="Image 7"/>
          <p:cNvPicPr>
            <a:picLocks noChangeAspect="1"/>
          </p:cNvPicPr>
          <p:nvPr/>
        </p:nvPicPr>
        <p:blipFill rotWithShape="1">
          <a:blip r:embed="rId7" cstate="print">
            <a:extLst>
              <a:ext uri="{28A0092B-C50C-407E-A947-70E740481C1C}">
                <a14:useLocalDpi xmlns:a14="http://schemas.microsoft.com/office/drawing/2010/main" val="0"/>
              </a:ext>
            </a:extLst>
          </a:blip>
          <a:srcRect l="20600" t="5900" r="9401"/>
          <a:stretch/>
        </p:blipFill>
        <p:spPr>
          <a:xfrm>
            <a:off x="2771800" y="4329120"/>
            <a:ext cx="1205076" cy="2160000"/>
          </a:xfrm>
          <a:prstGeom prst="rect">
            <a:avLst/>
          </a:prstGeom>
        </p:spPr>
      </p:pic>
      <p:pic>
        <p:nvPicPr>
          <p:cNvPr id="9" name="Image 8"/>
          <p:cNvPicPr>
            <a:picLocks noChangeAspect="1"/>
          </p:cNvPicPr>
          <p:nvPr/>
        </p:nvPicPr>
        <p:blipFill rotWithShape="1">
          <a:blip r:embed="rId8" cstate="print">
            <a:extLst>
              <a:ext uri="{28A0092B-C50C-407E-A947-70E740481C1C}">
                <a14:useLocalDpi xmlns:a14="http://schemas.microsoft.com/office/drawing/2010/main" val="0"/>
              </a:ext>
            </a:extLst>
          </a:blip>
          <a:srcRect t="14300"/>
          <a:stretch/>
        </p:blipFill>
        <p:spPr>
          <a:xfrm>
            <a:off x="4227340" y="4329120"/>
            <a:ext cx="1890330" cy="2160000"/>
          </a:xfrm>
          <a:prstGeom prst="rect">
            <a:avLst/>
          </a:prstGeom>
        </p:spPr>
      </p:pic>
      <p:pic>
        <p:nvPicPr>
          <p:cNvPr id="10" name="Image 9"/>
          <p:cNvPicPr>
            <a:picLocks noChangeAspect="1"/>
          </p:cNvPicPr>
          <p:nvPr/>
        </p:nvPicPr>
        <p:blipFill>
          <a:blip r:embed="rId9"/>
          <a:stretch>
            <a:fillRect/>
          </a:stretch>
        </p:blipFill>
        <p:spPr>
          <a:xfrm>
            <a:off x="2968354" y="2063372"/>
            <a:ext cx="2093137" cy="1332000"/>
          </a:xfrm>
          <a:prstGeom prst="rect">
            <a:avLst/>
          </a:prstGeom>
        </p:spPr>
      </p:pic>
      <p:pic>
        <p:nvPicPr>
          <p:cNvPr id="11" name="Imag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2191" y="4413682"/>
            <a:ext cx="1254000" cy="1980000"/>
          </a:xfrm>
          <a:prstGeom prst="rect">
            <a:avLst/>
          </a:prstGeom>
        </p:spPr>
      </p:pic>
    </p:spTree>
    <p:extLst>
      <p:ext uri="{BB962C8B-B14F-4D97-AF65-F5344CB8AC3E}">
        <p14:creationId xmlns:p14="http://schemas.microsoft.com/office/powerpoint/2010/main" val="1423952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43870"/>
            <a:ext cx="6480720" cy="5909310"/>
          </a:xfrm>
          <a:prstGeom prst="rect">
            <a:avLst/>
          </a:prstGeom>
        </p:spPr>
        <p:txBody>
          <a:bodyPr wrap="square">
            <a:spAutoFit/>
          </a:bodyPr>
          <a:lstStyle/>
          <a:p>
            <a:pPr algn="just"/>
            <a:r>
              <a:rPr lang="fr-FR" sz="2800" b="1" u="sng" dirty="0">
                <a:effectLst>
                  <a:outerShdw blurRad="38100" dist="38100" dir="2700000" algn="tl">
                    <a:srgbClr val="000000">
                      <a:alpha val="43137"/>
                    </a:srgbClr>
                  </a:outerShdw>
                </a:effectLst>
              </a:rPr>
              <a:t>Mes coordonnées :</a:t>
            </a:r>
          </a:p>
          <a:p>
            <a:pPr algn="just"/>
            <a:endParaRPr lang="fr-FR" sz="2000" dirty="0"/>
          </a:p>
          <a:p>
            <a:pPr algn="just"/>
            <a:r>
              <a:rPr lang="fr-FR" sz="2400" dirty="0" smtClean="0"/>
              <a:t>Association VAINCRE PARKINSON</a:t>
            </a:r>
          </a:p>
          <a:p>
            <a:pPr algn="just"/>
            <a:r>
              <a:rPr lang="fr-FR" sz="2400" dirty="0" smtClean="0"/>
              <a:t>Cédric </a:t>
            </a:r>
            <a:r>
              <a:rPr lang="fr-FR" sz="2400" dirty="0"/>
              <a:t>HEDA</a:t>
            </a:r>
          </a:p>
          <a:p>
            <a:pPr algn="just"/>
            <a:r>
              <a:rPr lang="fr-FR" sz="2400" dirty="0" smtClean="0"/>
              <a:t>10 route d’Arpajon</a:t>
            </a:r>
          </a:p>
          <a:p>
            <a:pPr algn="just"/>
            <a:r>
              <a:rPr lang="fr-FR" sz="2400" dirty="0" smtClean="0"/>
              <a:t>91630 Avrainville</a:t>
            </a:r>
            <a:endParaRPr lang="fr-FR" sz="2400" dirty="0"/>
          </a:p>
          <a:p>
            <a:pPr algn="just"/>
            <a:endParaRPr lang="fr-FR" sz="2400" dirty="0"/>
          </a:p>
          <a:p>
            <a:pPr algn="just"/>
            <a:r>
              <a:rPr lang="fr-FR" sz="2400" dirty="0"/>
              <a:t>06 21 48 40 76</a:t>
            </a:r>
          </a:p>
          <a:p>
            <a:pPr algn="just"/>
            <a:endParaRPr lang="fr-FR" sz="2400" dirty="0"/>
          </a:p>
          <a:p>
            <a:pPr algn="just"/>
            <a:r>
              <a:rPr lang="fr-FR" sz="2400" dirty="0"/>
              <a:t>Page Facebook : cedric h</a:t>
            </a:r>
            <a:r>
              <a:rPr lang="fr-FR" sz="2400" dirty="0" smtClean="0"/>
              <a:t>eda</a:t>
            </a:r>
            <a:endParaRPr lang="fr-FR" sz="2400" dirty="0"/>
          </a:p>
          <a:p>
            <a:pPr algn="just"/>
            <a:endParaRPr lang="fr-FR" sz="2400" dirty="0"/>
          </a:p>
          <a:p>
            <a:pPr algn="just"/>
            <a:r>
              <a:rPr lang="fr-FR" sz="2400" dirty="0"/>
              <a:t>Adresse mail : </a:t>
            </a:r>
            <a:r>
              <a:rPr lang="fr-FR" sz="2400" dirty="0" smtClean="0">
                <a:hlinkClick r:id="rId2"/>
              </a:rPr>
              <a:t>cedric.heda@outlook.fr</a:t>
            </a:r>
            <a:endParaRPr lang="fr-FR" sz="2400" dirty="0" smtClean="0"/>
          </a:p>
          <a:p>
            <a:pPr algn="just"/>
            <a:r>
              <a:rPr lang="fr-FR" sz="2400" dirty="0"/>
              <a:t>	 </a:t>
            </a:r>
            <a:r>
              <a:rPr lang="fr-FR" sz="2400" dirty="0" smtClean="0"/>
              <a:t>           </a:t>
            </a:r>
          </a:p>
          <a:p>
            <a:pPr algn="just"/>
            <a:r>
              <a:rPr lang="fr-FR" sz="2400" dirty="0" smtClean="0"/>
              <a:t>Site web : </a:t>
            </a:r>
            <a:r>
              <a:rPr lang="fr-FR" sz="2400" dirty="0" smtClean="0">
                <a:hlinkClick r:id="rId3"/>
              </a:rPr>
              <a:t>https://vaincreparkinson.artisteer.net</a:t>
            </a:r>
            <a:endParaRPr lang="fr-FR" sz="2400" dirty="0" smtClean="0"/>
          </a:p>
          <a:p>
            <a:pPr algn="just"/>
            <a:endParaRPr lang="fr-FR" sz="2400" dirty="0" smtClean="0"/>
          </a:p>
          <a:p>
            <a:endParaRPr lang="fr-FR" dirty="0"/>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70881">
            <a:off x="5796136" y="548680"/>
            <a:ext cx="2759337" cy="4140000"/>
          </a:xfrm>
          <a:prstGeom prst="rect">
            <a:avLst/>
          </a:prstGeom>
        </p:spPr>
      </p:pic>
    </p:spTree>
    <p:extLst>
      <p:ext uri="{BB962C8B-B14F-4D97-AF65-F5344CB8AC3E}">
        <p14:creationId xmlns:p14="http://schemas.microsoft.com/office/powerpoint/2010/main" val="22856610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20688"/>
            <a:ext cx="8424936" cy="1200329"/>
          </a:xfrm>
          <a:prstGeom prst="rect">
            <a:avLst/>
          </a:prstGeom>
        </p:spPr>
        <p:txBody>
          <a:bodyPr wrap="square">
            <a:spAutoFit/>
          </a:bodyPr>
          <a:lstStyle/>
          <a:p>
            <a:r>
              <a:rPr lang="fr-FR" i="1" dirty="0"/>
              <a:t>« Si tu ne peux pas voler, alors cours, si tu ne peux pas courir, alors marche, si tu ne peux pas marcher, alors rampe, mais quoi que tu fasses, tu dois continuer à avancer…surtout n’abandonne jamais ! »</a:t>
            </a:r>
          </a:p>
          <a:p>
            <a:r>
              <a:rPr lang="fr-FR" i="1" dirty="0"/>
              <a:t> 					Martin Luther King</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720" y="2342939"/>
            <a:ext cx="4827864" cy="3216567"/>
          </a:xfrm>
          <a:prstGeom prst="rect">
            <a:avLst/>
          </a:prstGeom>
        </p:spPr>
      </p:pic>
    </p:spTree>
    <p:extLst>
      <p:ext uri="{BB962C8B-B14F-4D97-AF65-F5344CB8AC3E}">
        <p14:creationId xmlns:p14="http://schemas.microsoft.com/office/powerpoint/2010/main" val="1969279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7812850" cy="6093976"/>
          </a:xfrm>
          <a:prstGeom prst="rect">
            <a:avLst/>
          </a:prstGeom>
        </p:spPr>
        <p:txBody>
          <a:bodyPr wrap="square">
            <a:spAutoFit/>
          </a:bodyPr>
          <a:lstStyle/>
          <a:p>
            <a:r>
              <a:rPr lang="fr-FR" sz="3200" b="1" u="sng" dirty="0" smtClean="0"/>
              <a:t>I/ </a:t>
            </a:r>
            <a:r>
              <a:rPr lang="fr-FR" sz="3200" b="1" u="sng" dirty="0"/>
              <a:t>La maladie de Parkinson</a:t>
            </a:r>
          </a:p>
          <a:p>
            <a:endParaRPr lang="fr-FR" dirty="0"/>
          </a:p>
          <a:p>
            <a:r>
              <a:rPr lang="fr-FR" sz="2000" dirty="0"/>
              <a:t>Jean-Paul II, Michael J </a:t>
            </a:r>
            <a:r>
              <a:rPr lang="fr-FR" sz="2000" dirty="0" smtClean="0"/>
              <a:t>Fox, </a:t>
            </a:r>
            <a:r>
              <a:rPr lang="fr-FR" sz="2000" dirty="0"/>
              <a:t>Sylvie Joly, </a:t>
            </a:r>
            <a:r>
              <a:rPr lang="fr-FR" sz="2000" dirty="0" smtClean="0"/>
              <a:t> </a:t>
            </a:r>
            <a:r>
              <a:rPr lang="fr-FR" sz="2000" dirty="0"/>
              <a:t>Mohamed Ali, Robin Williams… et 6,3 millions de personnes atteintes de la maladie de Parkinson</a:t>
            </a:r>
          </a:p>
          <a:p>
            <a:endParaRPr lang="fr-FR" sz="2000" dirty="0"/>
          </a:p>
          <a:p>
            <a:pPr marL="342900" indent="-342900">
              <a:buFont typeface="Arial" panose="020B0604020202020204" pitchFamily="34" charset="0"/>
              <a:buChar char="•"/>
            </a:pPr>
            <a:r>
              <a:rPr lang="fr-FR" sz="2000" dirty="0"/>
              <a:t>150 000 parkinsoniens en France</a:t>
            </a:r>
          </a:p>
          <a:p>
            <a:pPr marL="342900" indent="-342900">
              <a:buFont typeface="Arial" panose="020B0604020202020204" pitchFamily="34" charset="0"/>
              <a:buChar char="•"/>
            </a:pPr>
            <a:r>
              <a:rPr lang="fr-FR" sz="2000" dirty="0"/>
              <a:t>10 000 nouveaux cas par </a:t>
            </a:r>
            <a:r>
              <a:rPr lang="fr-FR" sz="2000" dirty="0" smtClean="0"/>
              <a:t>an</a:t>
            </a:r>
          </a:p>
          <a:p>
            <a:endParaRPr lang="fr-FR" sz="2000" dirty="0"/>
          </a:p>
          <a:p>
            <a:pPr lvl="0"/>
            <a:r>
              <a:rPr lang="fr-FR" sz="2000" dirty="0">
                <a:solidFill>
                  <a:prstClr val="black"/>
                </a:solidFill>
              </a:rPr>
              <a:t>La maladie de Parkinson est un affection neurodégénérative. </a:t>
            </a:r>
          </a:p>
          <a:p>
            <a:pPr lvl="0"/>
            <a:endParaRPr lang="fr-FR" sz="2000" dirty="0">
              <a:solidFill>
                <a:prstClr val="black"/>
              </a:solidFill>
            </a:endParaRPr>
          </a:p>
          <a:p>
            <a:pPr lvl="0"/>
            <a:r>
              <a:rPr lang="fr-FR" sz="2000" b="1" dirty="0">
                <a:solidFill>
                  <a:prstClr val="black"/>
                </a:solidFill>
              </a:rPr>
              <a:t>Il s’agit d’une maladie évolutive dont on ne guérit pas</a:t>
            </a:r>
            <a:r>
              <a:rPr lang="fr-FR" sz="2000" dirty="0" smtClean="0">
                <a:solidFill>
                  <a:prstClr val="black"/>
                </a:solidFill>
              </a:rPr>
              <a:t>.</a:t>
            </a:r>
            <a:endParaRPr lang="fr-FR" sz="2000" dirty="0">
              <a:solidFill>
                <a:prstClr val="black"/>
              </a:solidFill>
            </a:endParaRPr>
          </a:p>
          <a:p>
            <a:endParaRPr lang="fr-FR" sz="2000" dirty="0" smtClean="0"/>
          </a:p>
          <a:p>
            <a:r>
              <a:rPr lang="fr-FR" sz="2000" dirty="0" smtClean="0"/>
              <a:t>Les principaux symptômes sont :</a:t>
            </a:r>
          </a:p>
          <a:p>
            <a:pPr marL="342900" indent="-342900">
              <a:buFontTx/>
              <a:buChar char="-"/>
            </a:pPr>
            <a:r>
              <a:rPr lang="fr-FR" sz="2000" dirty="0" smtClean="0"/>
              <a:t>les </a:t>
            </a:r>
            <a:r>
              <a:rPr lang="fr-FR" sz="2000" dirty="0"/>
              <a:t>troubles moteurs </a:t>
            </a:r>
            <a:r>
              <a:rPr lang="fr-FR" sz="2000" dirty="0" smtClean="0"/>
              <a:t>(tremblements, lenteur</a:t>
            </a:r>
            <a:r>
              <a:rPr lang="fr-FR" sz="2000" dirty="0"/>
              <a:t>, akinésie, rigidité…), </a:t>
            </a:r>
            <a:endParaRPr lang="fr-FR" sz="2000" dirty="0" smtClean="0"/>
          </a:p>
          <a:p>
            <a:pPr marL="342900" indent="-342900">
              <a:buFontTx/>
              <a:buChar char="-"/>
            </a:pPr>
            <a:r>
              <a:rPr lang="fr-FR" sz="2000" dirty="0" smtClean="0"/>
              <a:t>les </a:t>
            </a:r>
            <a:r>
              <a:rPr lang="fr-FR" sz="2000" dirty="0"/>
              <a:t>troubles </a:t>
            </a:r>
            <a:r>
              <a:rPr lang="fr-FR" sz="2000" dirty="0" smtClean="0"/>
              <a:t>végétatifs</a:t>
            </a:r>
          </a:p>
          <a:p>
            <a:pPr marL="342900" indent="-342900">
              <a:buFontTx/>
              <a:buChar char="-"/>
            </a:pPr>
            <a:r>
              <a:rPr lang="fr-FR" sz="2000" dirty="0" smtClean="0"/>
              <a:t>troubles </a:t>
            </a:r>
            <a:r>
              <a:rPr lang="fr-FR" sz="2000" dirty="0"/>
              <a:t>psychiques (dépression</a:t>
            </a:r>
            <a:r>
              <a:rPr lang="fr-FR" sz="2000" dirty="0" smtClean="0"/>
              <a:t>)</a:t>
            </a:r>
            <a:endParaRPr lang="fr-FR" sz="2000" dirty="0"/>
          </a:p>
          <a:p>
            <a:endParaRPr lang="fr-FR" sz="2000" dirty="0"/>
          </a:p>
          <a:p>
            <a:endParaRPr lang="fr-FR" sz="2000" dirty="0"/>
          </a:p>
          <a:p>
            <a:endParaRPr lang="fr-FR" sz="2000"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4725144"/>
            <a:ext cx="2857500" cy="1838325"/>
          </a:xfrm>
          <a:prstGeom prst="rect">
            <a:avLst/>
          </a:prstGeom>
        </p:spPr>
      </p:pic>
    </p:spTree>
    <p:extLst>
      <p:ext uri="{BB962C8B-B14F-4D97-AF65-F5344CB8AC3E}">
        <p14:creationId xmlns:p14="http://schemas.microsoft.com/office/powerpoint/2010/main" val="193988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260648"/>
            <a:ext cx="7848872" cy="1015663"/>
          </a:xfrm>
          <a:prstGeom prst="rect">
            <a:avLst/>
          </a:prstGeom>
        </p:spPr>
        <p:txBody>
          <a:bodyPr wrap="square">
            <a:spAutoFit/>
          </a:bodyPr>
          <a:lstStyle/>
          <a:p>
            <a:r>
              <a:rPr lang="fr-FR" sz="2000" b="1" dirty="0"/>
              <a:t>MAIS SURTOUT, la maladie de Parkinson n’est pas comme on l’entend souvent une maladie de personnes âgées. Elle touche </a:t>
            </a:r>
            <a:r>
              <a:rPr lang="fr-FR" sz="2000" b="1" dirty="0" smtClean="0"/>
              <a:t>également </a:t>
            </a:r>
            <a:r>
              <a:rPr lang="fr-FR" sz="2000" b="1" dirty="0"/>
              <a:t>les plus jeunes. </a:t>
            </a:r>
          </a:p>
        </p:txBody>
      </p:sp>
      <p:sp>
        <p:nvSpPr>
          <p:cNvPr id="3" name="ZoneTexte 2"/>
          <p:cNvSpPr txBox="1"/>
          <p:nvPr/>
        </p:nvSpPr>
        <p:spPr>
          <a:xfrm>
            <a:off x="7613" y="1648544"/>
            <a:ext cx="9144000" cy="400110"/>
          </a:xfrm>
          <a:prstGeom prst="rect">
            <a:avLst/>
          </a:prstGeom>
          <a:noFill/>
        </p:spPr>
        <p:txBody>
          <a:bodyPr wrap="square" rtlCol="0">
            <a:spAutoFit/>
          </a:bodyPr>
          <a:lstStyle/>
          <a:p>
            <a:pPr algn="ctr"/>
            <a:r>
              <a:rPr lang="fr-FR" sz="2000" b="1" i="1" dirty="0" smtClean="0"/>
              <a:t>Et certains se battent contre la maladie grâce au sport  </a:t>
            </a:r>
            <a:endParaRPr lang="fr-FR" sz="2000" b="1" i="1"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28724">
            <a:off x="5446924" y="3194513"/>
            <a:ext cx="2390187" cy="2196000"/>
          </a:xfrm>
          <a:prstGeom prst="rect">
            <a:avLst/>
          </a:prstGeom>
        </p:spPr>
      </p:pic>
      <p:sp>
        <p:nvSpPr>
          <p:cNvPr id="6" name="ZoneTexte 5"/>
          <p:cNvSpPr txBox="1"/>
          <p:nvPr/>
        </p:nvSpPr>
        <p:spPr>
          <a:xfrm>
            <a:off x="829821" y="5771578"/>
            <a:ext cx="2019810" cy="369332"/>
          </a:xfrm>
          <a:prstGeom prst="rect">
            <a:avLst/>
          </a:prstGeom>
          <a:noFill/>
        </p:spPr>
        <p:txBody>
          <a:bodyPr wrap="square" rtlCol="0">
            <a:spAutoFit/>
          </a:bodyPr>
          <a:lstStyle/>
          <a:p>
            <a:r>
              <a:rPr lang="fr-FR" b="1" i="1" dirty="0" smtClean="0"/>
              <a:t>Véronique 42 ans</a:t>
            </a:r>
            <a:endParaRPr lang="fr-FR" b="1" i="1" dirty="0"/>
          </a:p>
        </p:txBody>
      </p:sp>
      <p:sp>
        <p:nvSpPr>
          <p:cNvPr id="8" name="Rectangle 7"/>
          <p:cNvSpPr/>
          <p:nvPr/>
        </p:nvSpPr>
        <p:spPr>
          <a:xfrm>
            <a:off x="5868144" y="2420888"/>
            <a:ext cx="1907895" cy="369332"/>
          </a:xfrm>
          <a:prstGeom prst="rect">
            <a:avLst/>
          </a:prstGeom>
        </p:spPr>
        <p:txBody>
          <a:bodyPr wrap="none">
            <a:spAutoFit/>
          </a:bodyPr>
          <a:lstStyle/>
          <a:p>
            <a:r>
              <a:rPr lang="fr-FR" b="1" i="1" dirty="0"/>
              <a:t>Cloe </a:t>
            </a:r>
            <a:r>
              <a:rPr lang="fr-FR" b="1" i="1" dirty="0" err="1"/>
              <a:t>Mislin</a:t>
            </a:r>
            <a:r>
              <a:rPr lang="fr-FR" b="1" i="1" dirty="0"/>
              <a:t> </a:t>
            </a:r>
            <a:r>
              <a:rPr lang="fr-FR" b="1" i="1" dirty="0" smtClean="0"/>
              <a:t>32 ans</a:t>
            </a:r>
            <a:endParaRPr lang="fr-FR" b="1" i="1"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865">
            <a:off x="1187624" y="2318452"/>
            <a:ext cx="2457000" cy="3276000"/>
          </a:xfrm>
          <a:prstGeom prst="rect">
            <a:avLst/>
          </a:prstGeom>
        </p:spPr>
      </p:pic>
    </p:spTree>
    <p:extLst>
      <p:ext uri="{BB962C8B-B14F-4D97-AF65-F5344CB8AC3E}">
        <p14:creationId xmlns:p14="http://schemas.microsoft.com/office/powerpoint/2010/main" val="1341266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0"/>
            <a:ext cx="7488832" cy="3908762"/>
          </a:xfrm>
          <a:prstGeom prst="rect">
            <a:avLst/>
          </a:prstGeom>
        </p:spPr>
        <p:txBody>
          <a:bodyPr wrap="square">
            <a:spAutoFit/>
          </a:bodyPr>
          <a:lstStyle/>
          <a:p>
            <a:r>
              <a:rPr lang="fr-FR" sz="3200" b="1" u="sng" dirty="0" smtClean="0"/>
              <a:t>II/ </a:t>
            </a:r>
            <a:r>
              <a:rPr lang="fr-FR" sz="3200" b="1" u="sng" dirty="0"/>
              <a:t>le trail et Parkinson</a:t>
            </a:r>
          </a:p>
          <a:p>
            <a:endParaRPr lang="fr-FR" dirty="0"/>
          </a:p>
          <a:p>
            <a:endParaRPr lang="fr-FR" dirty="0"/>
          </a:p>
          <a:p>
            <a:r>
              <a:rPr lang="fr-FR" sz="2000" dirty="0"/>
              <a:t>Il y a un parallèle important entre la maladie de Parkinson et le trail.</a:t>
            </a:r>
          </a:p>
          <a:p>
            <a:r>
              <a:rPr lang="fr-FR" sz="2000" dirty="0"/>
              <a:t>Dans les 2 cas, le coureur et le parkinsonien:</a:t>
            </a:r>
          </a:p>
          <a:p>
            <a:endParaRPr lang="fr-FR" sz="2000" dirty="0"/>
          </a:p>
          <a:p>
            <a:r>
              <a:rPr lang="fr-FR" sz="2000" dirty="0" smtClean="0"/>
              <a:t>	- Connaissent </a:t>
            </a:r>
            <a:r>
              <a:rPr lang="fr-FR" sz="2000" dirty="0"/>
              <a:t>les courbatures et la fatigue extrême</a:t>
            </a:r>
          </a:p>
          <a:p>
            <a:r>
              <a:rPr lang="fr-FR" sz="2000" dirty="0" smtClean="0"/>
              <a:t>	- Se </a:t>
            </a:r>
            <a:r>
              <a:rPr lang="fr-FR" sz="2000" dirty="0"/>
              <a:t>battent contre eux-mêmes et dépassent leur propres </a:t>
            </a:r>
            <a:r>
              <a:rPr lang="fr-FR" sz="2000" dirty="0" smtClean="0"/>
              <a:t>	   limites</a:t>
            </a:r>
            <a:endParaRPr lang="fr-FR" sz="2000" dirty="0"/>
          </a:p>
          <a:p>
            <a:r>
              <a:rPr lang="fr-FR" sz="2000" dirty="0" smtClean="0"/>
              <a:t>	- Font </a:t>
            </a:r>
            <a:r>
              <a:rPr lang="fr-FR" sz="2000" dirty="0"/>
              <a:t>preuve de courage et de témérité</a:t>
            </a:r>
          </a:p>
          <a:p>
            <a:pPr>
              <a:buFontTx/>
              <a:buChar char="-"/>
            </a:pPr>
            <a:endParaRPr lang="fr-FR" sz="2000" dirty="0"/>
          </a:p>
          <a:p>
            <a:r>
              <a:rPr lang="fr-FR" sz="2000" dirty="0"/>
              <a:t>           </a:t>
            </a:r>
            <a:endParaRPr lang="fr-FR"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08423">
            <a:off x="6507996" y="2877696"/>
            <a:ext cx="2628292" cy="32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21462">
            <a:off x="200967" y="3600653"/>
            <a:ext cx="2160000" cy="2160000"/>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15350" r="18500"/>
          <a:stretch/>
        </p:blipFill>
        <p:spPr>
          <a:xfrm rot="21108801">
            <a:off x="4617365" y="3630052"/>
            <a:ext cx="2116775" cy="1800000"/>
          </a:xfrm>
          <a:prstGeom prst="rect">
            <a:avLst/>
          </a:prstGeom>
        </p:spPr>
      </p:pic>
      <p:sp>
        <p:nvSpPr>
          <p:cNvPr id="6" name="ZoneTexte 5"/>
          <p:cNvSpPr txBox="1"/>
          <p:nvPr/>
        </p:nvSpPr>
        <p:spPr>
          <a:xfrm rot="21244438">
            <a:off x="983611" y="5700624"/>
            <a:ext cx="1512168" cy="369332"/>
          </a:xfrm>
          <a:prstGeom prst="rect">
            <a:avLst/>
          </a:prstGeom>
          <a:noFill/>
        </p:spPr>
        <p:txBody>
          <a:bodyPr wrap="square" rtlCol="0">
            <a:spAutoFit/>
          </a:bodyPr>
          <a:lstStyle/>
          <a:p>
            <a:r>
              <a:rPr lang="fr-FR" b="1" dirty="0" smtClean="0"/>
              <a:t>Québec</a:t>
            </a:r>
            <a:endParaRPr lang="fr-FR" b="1" dirty="0"/>
          </a:p>
        </p:txBody>
      </p:sp>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20601" t="14300"/>
          <a:stretch/>
        </p:blipFill>
        <p:spPr>
          <a:xfrm rot="471480">
            <a:off x="2527230" y="3657605"/>
            <a:ext cx="2001230" cy="2880000"/>
          </a:xfrm>
          <a:prstGeom prst="rect">
            <a:avLst/>
          </a:prstGeom>
        </p:spPr>
      </p:pic>
    </p:spTree>
    <p:extLst>
      <p:ext uri="{BB962C8B-B14F-4D97-AF65-F5344CB8AC3E}">
        <p14:creationId xmlns:p14="http://schemas.microsoft.com/office/powerpoint/2010/main" val="997780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38850"/>
            <a:ext cx="7848872" cy="4001095"/>
          </a:xfrm>
          <a:prstGeom prst="rect">
            <a:avLst/>
          </a:prstGeom>
          <a:noFill/>
        </p:spPr>
        <p:txBody>
          <a:bodyPr wrap="square" rtlCol="0">
            <a:spAutoFit/>
          </a:bodyPr>
          <a:lstStyle/>
          <a:p>
            <a:r>
              <a:rPr lang="fr-FR" sz="3200" b="1" u="sng" dirty="0" smtClean="0"/>
              <a:t>III/ L’association :</a:t>
            </a:r>
          </a:p>
          <a:p>
            <a:endParaRPr lang="fr-FR" sz="2400" b="1" dirty="0"/>
          </a:p>
          <a:p>
            <a:r>
              <a:rPr lang="fr-FR" sz="2000" dirty="0" smtClean="0"/>
              <a:t>Cette association a pour objet de réunir des personnes autour de la maladie de Parkinson par leur passion pour la course à pied (route ou nature/montagne) et de la marche nordique. Les objectifs sont : </a:t>
            </a:r>
          </a:p>
          <a:p>
            <a:endParaRPr lang="fr-FR" sz="2000" dirty="0" smtClean="0"/>
          </a:p>
          <a:p>
            <a:r>
              <a:rPr lang="fr-FR" sz="2000" dirty="0" smtClean="0"/>
              <a:t>	- </a:t>
            </a:r>
            <a:r>
              <a:rPr lang="fr-FR" sz="2000" b="1" dirty="0" smtClean="0"/>
              <a:t>fédérer un élan de solidarité et de partage</a:t>
            </a:r>
          </a:p>
          <a:p>
            <a:r>
              <a:rPr lang="fr-FR" sz="2000" dirty="0"/>
              <a:t>	</a:t>
            </a:r>
            <a:r>
              <a:rPr lang="fr-FR" sz="2000" dirty="0" smtClean="0"/>
              <a:t>- </a:t>
            </a:r>
            <a:r>
              <a:rPr lang="fr-FR" sz="2000" b="1" dirty="0" smtClean="0"/>
              <a:t>faire connaitre la maladie, </a:t>
            </a:r>
          </a:p>
          <a:p>
            <a:r>
              <a:rPr lang="fr-FR" sz="2000" dirty="0"/>
              <a:t>	</a:t>
            </a:r>
            <a:r>
              <a:rPr lang="fr-FR" sz="2000" dirty="0" smtClean="0"/>
              <a:t>- </a:t>
            </a:r>
            <a:r>
              <a:rPr lang="fr-FR" sz="2000" b="1" dirty="0" smtClean="0"/>
              <a:t>sensibiliser un large public,</a:t>
            </a:r>
            <a:r>
              <a:rPr lang="fr-FR" sz="2000" dirty="0" smtClean="0"/>
              <a:t> </a:t>
            </a:r>
          </a:p>
          <a:p>
            <a:r>
              <a:rPr lang="fr-FR" sz="2000" dirty="0"/>
              <a:t>	</a:t>
            </a:r>
            <a:r>
              <a:rPr lang="fr-FR" sz="2000" dirty="0" smtClean="0"/>
              <a:t>- </a:t>
            </a:r>
            <a:r>
              <a:rPr lang="fr-FR" sz="2000" b="1" dirty="0" smtClean="0"/>
              <a:t>aider la recherche.</a:t>
            </a:r>
          </a:p>
          <a:p>
            <a:endParaRPr lang="fr-FR" sz="2000" dirty="0" smtClean="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62200">
            <a:off x="308399" y="4041945"/>
            <a:ext cx="2466975" cy="1847850"/>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84262">
            <a:off x="4139952" y="3429000"/>
            <a:ext cx="4315320" cy="2880000"/>
          </a:xfrm>
          <a:prstGeom prst="rect">
            <a:avLst/>
          </a:prstGeom>
        </p:spPr>
      </p:pic>
    </p:spTree>
    <p:extLst>
      <p:ext uri="{BB962C8B-B14F-4D97-AF65-F5344CB8AC3E}">
        <p14:creationId xmlns:p14="http://schemas.microsoft.com/office/powerpoint/2010/main" val="1041482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25121"/>
            <a:ext cx="9144000" cy="7386638"/>
          </a:xfrm>
          <a:prstGeom prst="rect">
            <a:avLst/>
          </a:prstGeom>
          <a:noFill/>
        </p:spPr>
        <p:txBody>
          <a:bodyPr wrap="square" rtlCol="0">
            <a:spAutoFit/>
          </a:bodyPr>
          <a:lstStyle/>
          <a:p>
            <a:pPr algn="ctr"/>
            <a:r>
              <a:rPr lang="fr-FR" sz="2400" b="1" u="sng" dirty="0" smtClean="0"/>
              <a:t>Le bureau de l’association</a:t>
            </a:r>
          </a:p>
          <a:p>
            <a:pPr algn="ctr"/>
            <a:endParaRPr lang="fr-FR" sz="2400" b="1" i="1" u="sng" dirty="0"/>
          </a:p>
          <a:p>
            <a:pPr algn="ctr"/>
            <a:r>
              <a:rPr lang="fr-FR" sz="2400" i="1" dirty="0" smtClean="0"/>
              <a:t>Président</a:t>
            </a:r>
          </a:p>
          <a:p>
            <a:endParaRPr lang="fr-FR" dirty="0"/>
          </a:p>
          <a:p>
            <a:endParaRPr lang="fr-FR" dirty="0" smtClean="0"/>
          </a:p>
          <a:p>
            <a:endParaRPr lang="fr-FR" dirty="0" smtClean="0"/>
          </a:p>
          <a:p>
            <a:endParaRPr lang="fr-FR" dirty="0"/>
          </a:p>
          <a:p>
            <a:endParaRPr lang="fr-FR" dirty="0" smtClean="0"/>
          </a:p>
          <a:p>
            <a:endParaRPr lang="fr-FR" dirty="0"/>
          </a:p>
          <a:p>
            <a:endParaRPr lang="fr-FR" dirty="0"/>
          </a:p>
          <a:p>
            <a:r>
              <a:rPr lang="fr-FR" dirty="0" smtClean="0"/>
              <a:t>	</a:t>
            </a:r>
            <a:r>
              <a:rPr lang="fr-FR" sz="2400" i="1" dirty="0" smtClean="0"/>
              <a:t>Trésorier</a:t>
            </a:r>
            <a:r>
              <a:rPr lang="fr-FR" dirty="0" smtClean="0"/>
              <a:t>					</a:t>
            </a:r>
            <a:r>
              <a:rPr lang="fr-FR" sz="2400" i="1" dirty="0" smtClean="0"/>
              <a:t>Secrétaire</a:t>
            </a:r>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a:p>
          <a:p>
            <a:endParaRPr lang="fr-FR" dirty="0" smtClean="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276083" y="1647137"/>
            <a:ext cx="2591837" cy="198000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030699"/>
            <a:ext cx="3636000" cy="2723415"/>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795" y="4030699"/>
            <a:ext cx="3755133" cy="2727523"/>
          </a:xfrm>
          <a:prstGeom prst="rect">
            <a:avLst/>
          </a:prstGeom>
        </p:spPr>
      </p:pic>
    </p:spTree>
    <p:extLst>
      <p:ext uri="{BB962C8B-B14F-4D97-AF65-F5344CB8AC3E}">
        <p14:creationId xmlns:p14="http://schemas.microsoft.com/office/powerpoint/2010/main" val="2818045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65260" y="280063"/>
            <a:ext cx="4176464" cy="461665"/>
          </a:xfrm>
          <a:prstGeom prst="rect">
            <a:avLst/>
          </a:prstGeom>
          <a:noFill/>
        </p:spPr>
        <p:txBody>
          <a:bodyPr wrap="square" rtlCol="0">
            <a:spAutoFit/>
          </a:bodyPr>
          <a:lstStyle/>
          <a:p>
            <a:pPr algn="ctr"/>
            <a:r>
              <a:rPr lang="fr-FR" sz="2400" b="1" u="sng" dirty="0" smtClean="0"/>
              <a:t>Membres d’honneurs</a:t>
            </a:r>
            <a:endParaRPr lang="fr-FR" sz="2400" b="1" u="sng"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92912" y="2417626"/>
            <a:ext cx="5108864" cy="3420000"/>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159612" y="2417622"/>
            <a:ext cx="5108872" cy="3420000"/>
          </a:xfrm>
          <a:prstGeom prst="rect">
            <a:avLst/>
          </a:prstGeom>
        </p:spPr>
      </p:pic>
      <p:sp>
        <p:nvSpPr>
          <p:cNvPr id="5" name="ZoneTexte 4"/>
          <p:cNvSpPr txBox="1"/>
          <p:nvPr/>
        </p:nvSpPr>
        <p:spPr>
          <a:xfrm>
            <a:off x="827584" y="980728"/>
            <a:ext cx="2160240" cy="369332"/>
          </a:xfrm>
          <a:prstGeom prst="rect">
            <a:avLst/>
          </a:prstGeom>
          <a:noFill/>
        </p:spPr>
        <p:txBody>
          <a:bodyPr wrap="square" rtlCol="0">
            <a:spAutoFit/>
          </a:bodyPr>
          <a:lstStyle/>
          <a:p>
            <a:r>
              <a:rPr lang="fr-FR" dirty="0" smtClean="0"/>
              <a:t>M.HEDA Alex</a:t>
            </a:r>
            <a:endParaRPr lang="fr-FR" dirty="0"/>
          </a:p>
        </p:txBody>
      </p:sp>
      <p:sp>
        <p:nvSpPr>
          <p:cNvPr id="6" name="ZoneTexte 5"/>
          <p:cNvSpPr txBox="1"/>
          <p:nvPr/>
        </p:nvSpPr>
        <p:spPr>
          <a:xfrm>
            <a:off x="5381900" y="980728"/>
            <a:ext cx="2664296" cy="369332"/>
          </a:xfrm>
          <a:prstGeom prst="rect">
            <a:avLst/>
          </a:prstGeom>
          <a:noFill/>
        </p:spPr>
        <p:txBody>
          <a:bodyPr wrap="square" rtlCol="0">
            <a:spAutoFit/>
          </a:bodyPr>
          <a:lstStyle/>
          <a:p>
            <a:r>
              <a:rPr lang="fr-FR" dirty="0" smtClean="0"/>
              <a:t>Mme HEDA Marie</a:t>
            </a:r>
            <a:endParaRPr lang="fr-FR" dirty="0"/>
          </a:p>
        </p:txBody>
      </p:sp>
    </p:spTree>
    <p:extLst>
      <p:ext uri="{BB962C8B-B14F-4D97-AF65-F5344CB8AC3E}">
        <p14:creationId xmlns:p14="http://schemas.microsoft.com/office/powerpoint/2010/main" val="1511256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913" y="2921771"/>
            <a:ext cx="6259513" cy="346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90990" y="404664"/>
            <a:ext cx="9036496" cy="2123658"/>
          </a:xfrm>
          <a:prstGeom prst="rect">
            <a:avLst/>
          </a:prstGeom>
          <a:noFill/>
        </p:spPr>
        <p:txBody>
          <a:bodyPr wrap="square" rtlCol="0">
            <a:spAutoFit/>
          </a:bodyPr>
          <a:lstStyle/>
          <a:p>
            <a:r>
              <a:rPr lang="fr-FR" sz="3200" b="1" dirty="0" smtClean="0"/>
              <a:t>L’histoire du logo de l’association :</a:t>
            </a:r>
          </a:p>
          <a:p>
            <a:endParaRPr lang="fr-FR" sz="2000" b="1" dirty="0" smtClean="0"/>
          </a:p>
          <a:p>
            <a:r>
              <a:rPr lang="fr-FR" sz="2000" b="1" dirty="0" smtClean="0"/>
              <a:t>il a été réalisé pour véhiculer le message : </a:t>
            </a:r>
          </a:p>
          <a:p>
            <a:endParaRPr lang="fr-FR" sz="2000" b="1" dirty="0" smtClean="0"/>
          </a:p>
          <a:p>
            <a:endParaRPr lang="fr-FR" sz="2000" b="1" dirty="0" smtClean="0"/>
          </a:p>
          <a:p>
            <a:r>
              <a:rPr lang="fr-FR" sz="2000" b="1" dirty="0" smtClean="0"/>
              <a:t>     « courir avec son cœur afin d’atteindre des sommets pour Vaincre Parkinson… »</a:t>
            </a:r>
            <a:endParaRPr lang="fr-FR" sz="2000" b="1" dirty="0"/>
          </a:p>
        </p:txBody>
      </p:sp>
    </p:spTree>
    <p:extLst>
      <p:ext uri="{BB962C8B-B14F-4D97-AF65-F5344CB8AC3E}">
        <p14:creationId xmlns:p14="http://schemas.microsoft.com/office/powerpoint/2010/main" val="277854605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935</Words>
  <Application>Microsoft Office PowerPoint</Application>
  <PresentationFormat>Affichage à l'écran (4:3)</PresentationFormat>
  <Paragraphs>182</Paragraphs>
  <Slides>26</Slides>
  <Notes>0</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26</vt:i4>
      </vt:variant>
    </vt:vector>
  </HeadingPairs>
  <TitlesOfParts>
    <vt:vector size="29"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Marie Mura</cp:lastModifiedBy>
  <cp:revision>130</cp:revision>
  <dcterms:created xsi:type="dcterms:W3CDTF">2016-01-28T09:41:14Z</dcterms:created>
  <dcterms:modified xsi:type="dcterms:W3CDTF">2017-09-03T14:25:01Z</dcterms:modified>
</cp:coreProperties>
</file>